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</p:sldMasterIdLst>
  <p:notesMasterIdLst>
    <p:notesMasterId r:id="rId12"/>
  </p:notesMasterIdLst>
  <p:sldIdLst>
    <p:sldId id="257" r:id="rId3"/>
    <p:sldId id="258" r:id="rId4"/>
    <p:sldId id="275" r:id="rId5"/>
    <p:sldId id="276" r:id="rId6"/>
    <p:sldId id="267" r:id="rId7"/>
    <p:sldId id="273" r:id="rId8"/>
    <p:sldId id="283" r:id="rId9"/>
    <p:sldId id="278" r:id="rId10"/>
    <p:sldId id="28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08"/>
    <p:restoredTop sz="94665"/>
  </p:normalViewPr>
  <p:slideViewPr>
    <p:cSldViewPr snapToGrid="0">
      <p:cViewPr>
        <p:scale>
          <a:sx n="117" d="100"/>
          <a:sy n="117" d="100"/>
        </p:scale>
        <p:origin x="464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evanblittner/Desktop/Capston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evanblittner/Desktop/Capston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evanblittner/Desktop/Capsto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evanblittner/Desktop/Capsto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evanblittner/Desktop/Capst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Conversion rate </a:t>
            </a:r>
            <a:r>
              <a:rPr lang="en-US" baseline="0" dirty="0" smtClean="0"/>
              <a:t>from try-on to purchase</a:t>
            </a:r>
            <a:r>
              <a:rPr lang="en-US" dirty="0" smtClean="0"/>
              <a:t> 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'AB Test'!$A$1:$A$2</c:f>
              <c:strCache>
                <c:ptCount val="2"/>
                <c:pt idx="0">
                  <c:v>5 Pairs</c:v>
                </c:pt>
                <c:pt idx="1">
                  <c:v>3 Pairs</c:v>
                </c:pt>
              </c:strCache>
            </c:strRef>
          </c:cat>
          <c:val>
            <c:numRef>
              <c:f>'AB Test'!$B$1:$B$2</c:f>
              <c:numCache>
                <c:formatCode>0.00%</c:formatCode>
                <c:ptCount val="2"/>
                <c:pt idx="0">
                  <c:v>0.792452830188679</c:v>
                </c:pt>
                <c:pt idx="1">
                  <c:v>0.530343007915567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114091712"/>
        <c:axId val="-2114088480"/>
      </c:barChart>
      <c:catAx>
        <c:axId val="-211409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4088480"/>
        <c:crosses val="autoZero"/>
        <c:auto val="1"/>
        <c:lblAlgn val="ctr"/>
        <c:lblOffset val="100"/>
        <c:noMultiLvlLbl val="0"/>
      </c:catAx>
      <c:valAx>
        <c:axId val="-2114088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crossAx val="-2114091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Purchases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'4.1'!$E$15:$E$17</c:f>
              <c:strCache>
                <c:ptCount val="3"/>
                <c:pt idx="0">
                  <c:v>style</c:v>
                </c:pt>
                <c:pt idx="1">
                  <c:v>Men's Styles</c:v>
                </c:pt>
                <c:pt idx="2">
                  <c:v>Women's Styles</c:v>
                </c:pt>
              </c:strCache>
            </c:strRef>
          </c:cat>
          <c:val>
            <c:numRef>
              <c:f>'4.1'!$F$15:$F$17</c:f>
              <c:numCache>
                <c:formatCode>0.00%</c:formatCode>
                <c:ptCount val="3"/>
                <c:pt idx="1">
                  <c:v>0.490909090909091</c:v>
                </c:pt>
                <c:pt idx="2">
                  <c:v>0.509090909090909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Styles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'4.1'!$A$26:$A$31</c:f>
              <c:strCache>
                <c:ptCount val="6"/>
                <c:pt idx="0">
                  <c:v>Brady</c:v>
                </c:pt>
                <c:pt idx="1">
                  <c:v>Dawes</c:v>
                </c:pt>
                <c:pt idx="2">
                  <c:v>Eugene Narrow</c:v>
                </c:pt>
                <c:pt idx="3">
                  <c:v>Lucy</c:v>
                </c:pt>
                <c:pt idx="4">
                  <c:v>Monocle</c:v>
                </c:pt>
                <c:pt idx="5">
                  <c:v>Olive</c:v>
                </c:pt>
              </c:strCache>
            </c:strRef>
          </c:cat>
          <c:val>
            <c:numRef>
              <c:f>'4.1'!$B$26:$B$31</c:f>
              <c:numCache>
                <c:formatCode>General</c:formatCode>
                <c:ptCount val="6"/>
                <c:pt idx="0">
                  <c:v>95.0</c:v>
                </c:pt>
                <c:pt idx="1">
                  <c:v>107.0</c:v>
                </c:pt>
                <c:pt idx="2">
                  <c:v>116.0</c:v>
                </c:pt>
                <c:pt idx="3">
                  <c:v>86.0</c:v>
                </c:pt>
                <c:pt idx="4">
                  <c:v>41.0</c:v>
                </c:pt>
                <c:pt idx="5">
                  <c:v>50.0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Men's </a:t>
            </a:r>
            <a:r>
              <a:rPr lang="en-US" dirty="0" smtClean="0"/>
              <a:t>Styles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Sheet4!$C$9</c:f>
              <c:strCache>
                <c:ptCount val="1"/>
                <c:pt idx="0">
                  <c:v>COUNT(*)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Sheet4!$B$10:$B$12</c:f>
              <c:strCache>
                <c:ptCount val="3"/>
                <c:pt idx="0">
                  <c:v>Brady</c:v>
                </c:pt>
                <c:pt idx="1">
                  <c:v>Dawes</c:v>
                </c:pt>
                <c:pt idx="2">
                  <c:v>Monocle</c:v>
                </c:pt>
              </c:strCache>
            </c:strRef>
          </c:cat>
          <c:val>
            <c:numRef>
              <c:f>Sheet4!$C$10:$C$12</c:f>
              <c:numCache>
                <c:formatCode>General</c:formatCode>
                <c:ptCount val="3"/>
                <c:pt idx="0">
                  <c:v>95.0</c:v>
                </c:pt>
                <c:pt idx="1">
                  <c:v>107.0</c:v>
                </c:pt>
                <c:pt idx="2">
                  <c:v>41.0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5912560"/>
        <c:axId val="-2115915840"/>
      </c:barChart>
      <c:catAx>
        <c:axId val="-21159125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915840"/>
        <c:crosses val="autoZero"/>
        <c:auto val="1"/>
        <c:lblAlgn val="ctr"/>
        <c:lblOffset val="100"/>
        <c:noMultiLvlLbl val="0"/>
      </c:catAx>
      <c:valAx>
        <c:axId val="-211591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591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Women's Styles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Sheet4!$B$13:$B$15</c:f>
              <c:strCache>
                <c:ptCount val="3"/>
                <c:pt idx="0">
                  <c:v>Eugene Narrow</c:v>
                </c:pt>
                <c:pt idx="1">
                  <c:v>Lucy</c:v>
                </c:pt>
                <c:pt idx="2">
                  <c:v>Olive</c:v>
                </c:pt>
              </c:strCache>
            </c:strRef>
          </c:cat>
          <c:val>
            <c:numRef>
              <c:f>Sheet4!$C$13:$C$15</c:f>
              <c:numCache>
                <c:formatCode>General</c:formatCode>
                <c:ptCount val="3"/>
                <c:pt idx="0">
                  <c:v>116.0</c:v>
                </c:pt>
                <c:pt idx="1">
                  <c:v>86.0</c:v>
                </c:pt>
                <c:pt idx="2">
                  <c:v>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4845632"/>
        <c:axId val="-2114848896"/>
      </c:barChart>
      <c:catAx>
        <c:axId val="-21148456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4848896"/>
        <c:crosses val="autoZero"/>
        <c:auto val="1"/>
        <c:lblAlgn val="ctr"/>
        <c:lblOffset val="100"/>
        <c:noMultiLvlLbl val="0"/>
      </c:catAx>
      <c:valAx>
        <c:axId val="-211484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484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7C507-8B27-244E-A861-43859C93EB9E}" type="doc">
      <dgm:prSet loTypeId="urn:microsoft.com/office/officeart/2005/8/layout/pyramid3" loCatId="" qsTypeId="urn:microsoft.com/office/officeart/2005/8/quickstyle/simple4" qsCatId="simple" csTypeId="urn:microsoft.com/office/officeart/2005/8/colors/accent3_3" csCatId="accent3" phldr="1"/>
      <dgm:spPr/>
    </dgm:pt>
    <dgm:pt modelId="{8B745D82-6739-9647-83D4-1FD7B00E1257}">
      <dgm:prSet phldrT="[Text]" custT="1"/>
      <dgm:spPr/>
      <dgm:t>
        <a:bodyPr anchor="t"/>
        <a:lstStyle/>
        <a:p>
          <a:r>
            <a:rPr lang="en-US" sz="1100" dirty="0" smtClean="0"/>
            <a:t>Uses completes</a:t>
          </a:r>
          <a:r>
            <a:rPr lang="en-US" sz="1100" baseline="0" dirty="0" smtClean="0"/>
            <a:t> 5 Question Quiz</a:t>
          </a:r>
          <a:endParaRPr lang="en-US" sz="1100" dirty="0"/>
        </a:p>
      </dgm:t>
    </dgm:pt>
    <dgm:pt modelId="{AAD75D2D-E659-D347-A5B8-523929DC4A8D}" type="parTrans" cxnId="{531DF1F9-C5BC-5B4C-8C18-D25DCD551C4E}">
      <dgm:prSet/>
      <dgm:spPr/>
      <dgm:t>
        <a:bodyPr/>
        <a:lstStyle/>
        <a:p>
          <a:endParaRPr lang="en-US" sz="1600"/>
        </a:p>
      </dgm:t>
    </dgm:pt>
    <dgm:pt modelId="{D8C69D7B-479E-D244-A83F-CE0860B2AD3A}" type="sibTrans" cxnId="{531DF1F9-C5BC-5B4C-8C18-D25DCD551C4E}">
      <dgm:prSet/>
      <dgm:spPr/>
      <dgm:t>
        <a:bodyPr/>
        <a:lstStyle/>
        <a:p>
          <a:endParaRPr lang="en-US" sz="1600"/>
        </a:p>
      </dgm:t>
    </dgm:pt>
    <dgm:pt modelId="{15A21029-66AB-F643-8A24-155295B05ED1}">
      <dgm:prSet phldrT="[Text]" custT="1"/>
      <dgm:spPr/>
      <dgm:t>
        <a:bodyPr anchor="t"/>
        <a:lstStyle/>
        <a:p>
          <a:r>
            <a:rPr lang="en-US" sz="1100" dirty="0" smtClean="0"/>
            <a:t>User</a:t>
          </a:r>
          <a:r>
            <a:rPr lang="en-US" sz="1100" baseline="0" dirty="0" smtClean="0"/>
            <a:t> gets to try on 3 or 5 pairs of glasses</a:t>
          </a:r>
          <a:endParaRPr lang="en-US" sz="1100" dirty="0"/>
        </a:p>
      </dgm:t>
    </dgm:pt>
    <dgm:pt modelId="{9492E2BB-0154-2F44-AB2C-08B53DA879F8}" type="parTrans" cxnId="{3721AC4C-EA83-8F46-AA8E-C589949C0CAF}">
      <dgm:prSet/>
      <dgm:spPr/>
      <dgm:t>
        <a:bodyPr/>
        <a:lstStyle/>
        <a:p>
          <a:endParaRPr lang="en-US" sz="1600"/>
        </a:p>
      </dgm:t>
    </dgm:pt>
    <dgm:pt modelId="{41E333DE-740A-F541-8538-AE2D79E0BF70}" type="sibTrans" cxnId="{3721AC4C-EA83-8F46-AA8E-C589949C0CAF}">
      <dgm:prSet/>
      <dgm:spPr/>
      <dgm:t>
        <a:bodyPr/>
        <a:lstStyle/>
        <a:p>
          <a:endParaRPr lang="en-US" sz="1600"/>
        </a:p>
      </dgm:t>
    </dgm:pt>
    <dgm:pt modelId="{C8841F30-6862-1346-A4FE-D02BB8FCF91B}">
      <dgm:prSet phldrT="[Text]" custT="1"/>
      <dgm:spPr/>
      <dgm:t>
        <a:bodyPr anchor="t"/>
        <a:lstStyle/>
        <a:p>
          <a:r>
            <a:rPr lang="en-US" sz="1100" dirty="0" smtClean="0"/>
            <a:t>Purchase</a:t>
          </a:r>
          <a:endParaRPr lang="en-US" sz="1100" dirty="0"/>
        </a:p>
      </dgm:t>
    </dgm:pt>
    <dgm:pt modelId="{C9B99DD8-3357-FC4A-ADE2-DE837DC9B45D}" type="parTrans" cxnId="{B561D640-D971-0C43-B110-8F2AB28F4B56}">
      <dgm:prSet/>
      <dgm:spPr/>
      <dgm:t>
        <a:bodyPr/>
        <a:lstStyle/>
        <a:p>
          <a:endParaRPr lang="en-US" sz="1600"/>
        </a:p>
      </dgm:t>
    </dgm:pt>
    <dgm:pt modelId="{DE46AAB5-D1A6-0E4E-B943-87524849D869}" type="sibTrans" cxnId="{B561D640-D971-0C43-B110-8F2AB28F4B56}">
      <dgm:prSet/>
      <dgm:spPr/>
      <dgm:t>
        <a:bodyPr/>
        <a:lstStyle/>
        <a:p>
          <a:endParaRPr lang="en-US" sz="1600"/>
        </a:p>
      </dgm:t>
    </dgm:pt>
    <dgm:pt modelId="{D51FCAE4-0C31-7448-9C33-A1077BCAACFA}" type="pres">
      <dgm:prSet presAssocID="{6E97C507-8B27-244E-A861-43859C93EB9E}" presName="Name0" presStyleCnt="0">
        <dgm:presLayoutVars>
          <dgm:dir/>
          <dgm:animLvl val="lvl"/>
          <dgm:resizeHandles val="exact"/>
        </dgm:presLayoutVars>
      </dgm:prSet>
      <dgm:spPr/>
    </dgm:pt>
    <dgm:pt modelId="{7BF48A83-5492-CB44-9D62-AD82EFE6E549}" type="pres">
      <dgm:prSet presAssocID="{8B745D82-6739-9647-83D4-1FD7B00E1257}" presName="Name8" presStyleCnt="0"/>
      <dgm:spPr/>
    </dgm:pt>
    <dgm:pt modelId="{1B637CDD-34B0-7147-94E4-71F7FC46EA14}" type="pres">
      <dgm:prSet presAssocID="{8B745D82-6739-9647-83D4-1FD7B00E1257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F3F31-3DCB-9A45-BBD3-1EF11E422DB9}" type="pres">
      <dgm:prSet presAssocID="{8B745D82-6739-9647-83D4-1FD7B00E125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92F3A-CEA5-274E-A97B-A71D2480DDB1}" type="pres">
      <dgm:prSet presAssocID="{15A21029-66AB-F643-8A24-155295B05ED1}" presName="Name8" presStyleCnt="0"/>
      <dgm:spPr/>
    </dgm:pt>
    <dgm:pt modelId="{DE1F69B1-0ED2-6B4C-8CB4-16B1205E2D88}" type="pres">
      <dgm:prSet presAssocID="{15A21029-66AB-F643-8A24-155295B05E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BD26C-B346-7940-8E62-DF1431D95757}" type="pres">
      <dgm:prSet presAssocID="{15A21029-66AB-F643-8A24-155295B05E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A08B0-6CF0-3E4E-A3CA-8740BDD28456}" type="pres">
      <dgm:prSet presAssocID="{C8841F30-6862-1346-A4FE-D02BB8FCF91B}" presName="Name8" presStyleCnt="0"/>
      <dgm:spPr/>
    </dgm:pt>
    <dgm:pt modelId="{C5D7D164-2E1C-874B-A18F-22634A4BA277}" type="pres">
      <dgm:prSet presAssocID="{C8841F30-6862-1346-A4FE-D02BB8FCF91B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20C0E-894D-CC48-A63D-295C8800C265}" type="pres">
      <dgm:prSet presAssocID="{C8841F30-6862-1346-A4FE-D02BB8FCF9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BC9DD1-D931-4D47-B9F6-94DE08B4B8F8}" type="presOf" srcId="{8B745D82-6739-9647-83D4-1FD7B00E1257}" destId="{CE4F3F31-3DCB-9A45-BBD3-1EF11E422DB9}" srcOrd="1" destOrd="0" presId="urn:microsoft.com/office/officeart/2005/8/layout/pyramid3"/>
    <dgm:cxn modelId="{B9018B68-D3A9-D645-91A6-D12846B09EE6}" type="presOf" srcId="{15A21029-66AB-F643-8A24-155295B05ED1}" destId="{DE1F69B1-0ED2-6B4C-8CB4-16B1205E2D88}" srcOrd="0" destOrd="0" presId="urn:microsoft.com/office/officeart/2005/8/layout/pyramid3"/>
    <dgm:cxn modelId="{C0D87D3F-1F64-064F-A1EC-17DC7E2F5249}" type="presOf" srcId="{8B745D82-6739-9647-83D4-1FD7B00E1257}" destId="{1B637CDD-34B0-7147-94E4-71F7FC46EA14}" srcOrd="0" destOrd="0" presId="urn:microsoft.com/office/officeart/2005/8/layout/pyramid3"/>
    <dgm:cxn modelId="{EBC7A1F4-B104-DF41-9A38-0E51D4EC8BCA}" type="presOf" srcId="{15A21029-66AB-F643-8A24-155295B05ED1}" destId="{E2BBD26C-B346-7940-8E62-DF1431D95757}" srcOrd="1" destOrd="0" presId="urn:microsoft.com/office/officeart/2005/8/layout/pyramid3"/>
    <dgm:cxn modelId="{531DF1F9-C5BC-5B4C-8C18-D25DCD551C4E}" srcId="{6E97C507-8B27-244E-A861-43859C93EB9E}" destId="{8B745D82-6739-9647-83D4-1FD7B00E1257}" srcOrd="0" destOrd="0" parTransId="{AAD75D2D-E659-D347-A5B8-523929DC4A8D}" sibTransId="{D8C69D7B-479E-D244-A83F-CE0860B2AD3A}"/>
    <dgm:cxn modelId="{0C4E8485-00B5-DE46-830E-842BAFBE6212}" type="presOf" srcId="{6E97C507-8B27-244E-A861-43859C93EB9E}" destId="{D51FCAE4-0C31-7448-9C33-A1077BCAACFA}" srcOrd="0" destOrd="0" presId="urn:microsoft.com/office/officeart/2005/8/layout/pyramid3"/>
    <dgm:cxn modelId="{3721AC4C-EA83-8F46-AA8E-C589949C0CAF}" srcId="{6E97C507-8B27-244E-A861-43859C93EB9E}" destId="{15A21029-66AB-F643-8A24-155295B05ED1}" srcOrd="1" destOrd="0" parTransId="{9492E2BB-0154-2F44-AB2C-08B53DA879F8}" sibTransId="{41E333DE-740A-F541-8538-AE2D79E0BF70}"/>
    <dgm:cxn modelId="{B561D640-D971-0C43-B110-8F2AB28F4B56}" srcId="{6E97C507-8B27-244E-A861-43859C93EB9E}" destId="{C8841F30-6862-1346-A4FE-D02BB8FCF91B}" srcOrd="2" destOrd="0" parTransId="{C9B99DD8-3357-FC4A-ADE2-DE837DC9B45D}" sibTransId="{DE46AAB5-D1A6-0E4E-B943-87524849D869}"/>
    <dgm:cxn modelId="{E3734729-36B4-5F4E-87AC-F51D207850CA}" type="presOf" srcId="{C8841F30-6862-1346-A4FE-D02BB8FCF91B}" destId="{59320C0E-894D-CC48-A63D-295C8800C265}" srcOrd="1" destOrd="0" presId="urn:microsoft.com/office/officeart/2005/8/layout/pyramid3"/>
    <dgm:cxn modelId="{62A36288-A999-6947-8529-69B954C9D382}" type="presOf" srcId="{C8841F30-6862-1346-A4FE-D02BB8FCF91B}" destId="{C5D7D164-2E1C-874B-A18F-22634A4BA277}" srcOrd="0" destOrd="0" presId="urn:microsoft.com/office/officeart/2005/8/layout/pyramid3"/>
    <dgm:cxn modelId="{70B03E06-E095-2A47-AD53-18403C68BB46}" type="presParOf" srcId="{D51FCAE4-0C31-7448-9C33-A1077BCAACFA}" destId="{7BF48A83-5492-CB44-9D62-AD82EFE6E549}" srcOrd="0" destOrd="0" presId="urn:microsoft.com/office/officeart/2005/8/layout/pyramid3"/>
    <dgm:cxn modelId="{C43D1A9E-9F51-D948-A803-A2046A53B818}" type="presParOf" srcId="{7BF48A83-5492-CB44-9D62-AD82EFE6E549}" destId="{1B637CDD-34B0-7147-94E4-71F7FC46EA14}" srcOrd="0" destOrd="0" presId="urn:microsoft.com/office/officeart/2005/8/layout/pyramid3"/>
    <dgm:cxn modelId="{75D76CD6-44A2-D34B-B4D6-7E58782C0977}" type="presParOf" srcId="{7BF48A83-5492-CB44-9D62-AD82EFE6E549}" destId="{CE4F3F31-3DCB-9A45-BBD3-1EF11E422DB9}" srcOrd="1" destOrd="0" presId="urn:microsoft.com/office/officeart/2005/8/layout/pyramid3"/>
    <dgm:cxn modelId="{47B4A37D-B208-E44A-81C0-72E416B71ED5}" type="presParOf" srcId="{D51FCAE4-0C31-7448-9C33-A1077BCAACFA}" destId="{18692F3A-CEA5-274E-A97B-A71D2480DDB1}" srcOrd="1" destOrd="0" presId="urn:microsoft.com/office/officeart/2005/8/layout/pyramid3"/>
    <dgm:cxn modelId="{1283D779-6931-1547-85B0-D3C99F3250C9}" type="presParOf" srcId="{18692F3A-CEA5-274E-A97B-A71D2480DDB1}" destId="{DE1F69B1-0ED2-6B4C-8CB4-16B1205E2D88}" srcOrd="0" destOrd="0" presId="urn:microsoft.com/office/officeart/2005/8/layout/pyramid3"/>
    <dgm:cxn modelId="{4964BCFC-F116-C74E-960D-2940F72D9AE2}" type="presParOf" srcId="{18692F3A-CEA5-274E-A97B-A71D2480DDB1}" destId="{E2BBD26C-B346-7940-8E62-DF1431D95757}" srcOrd="1" destOrd="0" presId="urn:microsoft.com/office/officeart/2005/8/layout/pyramid3"/>
    <dgm:cxn modelId="{F410FFB2-FA96-CA41-A195-6010BB73FA8A}" type="presParOf" srcId="{D51FCAE4-0C31-7448-9C33-A1077BCAACFA}" destId="{7A4A08B0-6CF0-3E4E-A3CA-8740BDD28456}" srcOrd="2" destOrd="0" presId="urn:microsoft.com/office/officeart/2005/8/layout/pyramid3"/>
    <dgm:cxn modelId="{0A8DDC35-4D00-DF41-9DA7-4E4EF9B2B9DB}" type="presParOf" srcId="{7A4A08B0-6CF0-3E4E-A3CA-8740BDD28456}" destId="{C5D7D164-2E1C-874B-A18F-22634A4BA277}" srcOrd="0" destOrd="0" presId="urn:microsoft.com/office/officeart/2005/8/layout/pyramid3"/>
    <dgm:cxn modelId="{DE62A205-D801-E545-BF22-78C01D703946}" type="presParOf" srcId="{7A4A08B0-6CF0-3E4E-A3CA-8740BDD28456}" destId="{59320C0E-894D-CC48-A63D-295C8800C265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97C507-8B27-244E-A861-43859C93EB9E}" type="doc">
      <dgm:prSet loTypeId="urn:microsoft.com/office/officeart/2005/8/layout/pyramid3" loCatId="" qsTypeId="urn:microsoft.com/office/officeart/2005/8/quickstyle/simple4" qsCatId="simple" csTypeId="urn:microsoft.com/office/officeart/2005/8/colors/accent1_3" csCatId="accent1" phldr="1"/>
      <dgm:spPr/>
    </dgm:pt>
    <dgm:pt modelId="{8B745D82-6739-9647-83D4-1FD7B00E1257}">
      <dgm:prSet phldrT="[Text]" custT="1"/>
      <dgm:spPr/>
      <dgm:t>
        <a:bodyPr anchor="ctr"/>
        <a:lstStyle/>
        <a:p>
          <a:r>
            <a:rPr lang="en-US" sz="1100" b="0" dirty="0" smtClean="0"/>
            <a:t>1,000</a:t>
          </a:r>
          <a:r>
            <a:rPr lang="en-US" sz="1100" b="0" baseline="0" dirty="0" smtClean="0"/>
            <a:t> Quiz completers</a:t>
          </a:r>
          <a:endParaRPr lang="en-US" sz="1100" b="0" dirty="0" smtClean="0"/>
        </a:p>
      </dgm:t>
    </dgm:pt>
    <dgm:pt modelId="{AAD75D2D-E659-D347-A5B8-523929DC4A8D}" type="parTrans" cxnId="{531DF1F9-C5BC-5B4C-8C18-D25DCD551C4E}">
      <dgm:prSet/>
      <dgm:spPr/>
      <dgm:t>
        <a:bodyPr/>
        <a:lstStyle/>
        <a:p>
          <a:endParaRPr lang="en-US" sz="1600"/>
        </a:p>
      </dgm:t>
    </dgm:pt>
    <dgm:pt modelId="{D8C69D7B-479E-D244-A83F-CE0860B2AD3A}" type="sibTrans" cxnId="{531DF1F9-C5BC-5B4C-8C18-D25DCD551C4E}">
      <dgm:prSet/>
      <dgm:spPr/>
      <dgm:t>
        <a:bodyPr/>
        <a:lstStyle/>
        <a:p>
          <a:endParaRPr lang="en-US" sz="1600"/>
        </a:p>
      </dgm:t>
    </dgm:pt>
    <dgm:pt modelId="{15A21029-66AB-F643-8A24-155295B05ED1}">
      <dgm:prSet phldrT="[Text]" custT="1"/>
      <dgm:spPr/>
      <dgm:t>
        <a:bodyPr anchor="ctr"/>
        <a:lstStyle/>
        <a:p>
          <a:r>
            <a:rPr lang="en-US" sz="1100" dirty="0" smtClean="0"/>
            <a:t>750</a:t>
          </a:r>
          <a:r>
            <a:rPr lang="en-US" sz="1100" baseline="0" dirty="0" smtClean="0"/>
            <a:t> People</a:t>
          </a:r>
          <a:br>
            <a:rPr lang="en-US" sz="1100" baseline="0" dirty="0" smtClean="0"/>
          </a:br>
          <a:r>
            <a:rPr lang="en-US" sz="1100" baseline="0" dirty="0" smtClean="0"/>
            <a:t>received glasses </a:t>
          </a:r>
          <a:br>
            <a:rPr lang="en-US" sz="1100" baseline="0" dirty="0" smtClean="0"/>
          </a:br>
          <a:r>
            <a:rPr lang="en-US" sz="1100" baseline="0" dirty="0" smtClean="0"/>
            <a:t>for try on </a:t>
          </a:r>
          <a:endParaRPr lang="en-US" sz="1100" dirty="0"/>
        </a:p>
      </dgm:t>
    </dgm:pt>
    <dgm:pt modelId="{9492E2BB-0154-2F44-AB2C-08B53DA879F8}" type="parTrans" cxnId="{3721AC4C-EA83-8F46-AA8E-C589949C0CAF}">
      <dgm:prSet/>
      <dgm:spPr/>
      <dgm:t>
        <a:bodyPr/>
        <a:lstStyle/>
        <a:p>
          <a:endParaRPr lang="en-US" sz="1600"/>
        </a:p>
      </dgm:t>
    </dgm:pt>
    <dgm:pt modelId="{41E333DE-740A-F541-8538-AE2D79E0BF70}" type="sibTrans" cxnId="{3721AC4C-EA83-8F46-AA8E-C589949C0CAF}">
      <dgm:prSet/>
      <dgm:spPr/>
      <dgm:t>
        <a:bodyPr/>
        <a:lstStyle/>
        <a:p>
          <a:endParaRPr lang="en-US" sz="1600"/>
        </a:p>
      </dgm:t>
    </dgm:pt>
    <dgm:pt modelId="{C8841F30-6862-1346-A4FE-D02BB8FCF91B}">
      <dgm:prSet phldrT="[Text]" custT="1"/>
      <dgm:spPr/>
      <dgm:t>
        <a:bodyPr anchor="ctr"/>
        <a:lstStyle/>
        <a:p>
          <a:r>
            <a:rPr lang="en-US" sz="900" dirty="0" smtClean="0"/>
            <a:t>495</a:t>
          </a:r>
          <a:r>
            <a:rPr lang="en-US" sz="900" baseline="0" dirty="0" smtClean="0"/>
            <a:t> Customers</a:t>
          </a:r>
          <a:endParaRPr lang="en-US" sz="900" dirty="0" smtClean="0"/>
        </a:p>
        <a:p>
          <a:r>
            <a:rPr lang="en-US" sz="900" dirty="0" smtClean="0"/>
            <a:t>purchased</a:t>
          </a:r>
          <a:endParaRPr lang="en-US" sz="900" dirty="0"/>
        </a:p>
      </dgm:t>
    </dgm:pt>
    <dgm:pt modelId="{C9B99DD8-3357-FC4A-ADE2-DE837DC9B45D}" type="parTrans" cxnId="{B561D640-D971-0C43-B110-8F2AB28F4B56}">
      <dgm:prSet/>
      <dgm:spPr/>
      <dgm:t>
        <a:bodyPr/>
        <a:lstStyle/>
        <a:p>
          <a:endParaRPr lang="en-US" sz="1600"/>
        </a:p>
      </dgm:t>
    </dgm:pt>
    <dgm:pt modelId="{DE46AAB5-D1A6-0E4E-B943-87524849D869}" type="sibTrans" cxnId="{B561D640-D971-0C43-B110-8F2AB28F4B56}">
      <dgm:prSet/>
      <dgm:spPr/>
      <dgm:t>
        <a:bodyPr/>
        <a:lstStyle/>
        <a:p>
          <a:endParaRPr lang="en-US" sz="1600"/>
        </a:p>
      </dgm:t>
    </dgm:pt>
    <dgm:pt modelId="{D51FCAE4-0C31-7448-9C33-A1077BCAACFA}" type="pres">
      <dgm:prSet presAssocID="{6E97C507-8B27-244E-A861-43859C93EB9E}" presName="Name0" presStyleCnt="0">
        <dgm:presLayoutVars>
          <dgm:dir/>
          <dgm:animLvl val="lvl"/>
          <dgm:resizeHandles val="exact"/>
        </dgm:presLayoutVars>
      </dgm:prSet>
      <dgm:spPr/>
    </dgm:pt>
    <dgm:pt modelId="{7BF48A83-5492-CB44-9D62-AD82EFE6E549}" type="pres">
      <dgm:prSet presAssocID="{8B745D82-6739-9647-83D4-1FD7B00E1257}" presName="Name8" presStyleCnt="0"/>
      <dgm:spPr/>
    </dgm:pt>
    <dgm:pt modelId="{1B637CDD-34B0-7147-94E4-71F7FC46EA14}" type="pres">
      <dgm:prSet presAssocID="{8B745D82-6739-9647-83D4-1FD7B00E1257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4F3F31-3DCB-9A45-BBD3-1EF11E422DB9}" type="pres">
      <dgm:prSet presAssocID="{8B745D82-6739-9647-83D4-1FD7B00E125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92F3A-CEA5-274E-A97B-A71D2480DDB1}" type="pres">
      <dgm:prSet presAssocID="{15A21029-66AB-F643-8A24-155295B05ED1}" presName="Name8" presStyleCnt="0"/>
      <dgm:spPr/>
    </dgm:pt>
    <dgm:pt modelId="{DE1F69B1-0ED2-6B4C-8CB4-16B1205E2D88}" type="pres">
      <dgm:prSet presAssocID="{15A21029-66AB-F643-8A24-155295B05ED1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BD26C-B346-7940-8E62-DF1431D95757}" type="pres">
      <dgm:prSet presAssocID="{15A21029-66AB-F643-8A24-155295B05E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A08B0-6CF0-3E4E-A3CA-8740BDD28456}" type="pres">
      <dgm:prSet presAssocID="{C8841F30-6862-1346-A4FE-D02BB8FCF91B}" presName="Name8" presStyleCnt="0"/>
      <dgm:spPr/>
    </dgm:pt>
    <dgm:pt modelId="{C5D7D164-2E1C-874B-A18F-22634A4BA277}" type="pres">
      <dgm:prSet presAssocID="{C8841F30-6862-1346-A4FE-D02BB8FCF91B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20C0E-894D-CC48-A63D-295C8800C265}" type="pres">
      <dgm:prSet presAssocID="{C8841F30-6862-1346-A4FE-D02BB8FCF91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CC1FCF-F571-7F41-BEAF-E8373C1277DA}" type="presOf" srcId="{6E97C507-8B27-244E-A861-43859C93EB9E}" destId="{D51FCAE4-0C31-7448-9C33-A1077BCAACFA}" srcOrd="0" destOrd="0" presId="urn:microsoft.com/office/officeart/2005/8/layout/pyramid3"/>
    <dgm:cxn modelId="{D985AAB2-F061-3F47-A2F2-61EF62F4B4FF}" type="presOf" srcId="{15A21029-66AB-F643-8A24-155295B05ED1}" destId="{E2BBD26C-B346-7940-8E62-DF1431D95757}" srcOrd="1" destOrd="0" presId="urn:microsoft.com/office/officeart/2005/8/layout/pyramid3"/>
    <dgm:cxn modelId="{E93B78F4-5774-9943-84E6-D1C05B855F79}" type="presOf" srcId="{8B745D82-6739-9647-83D4-1FD7B00E1257}" destId="{1B637CDD-34B0-7147-94E4-71F7FC46EA14}" srcOrd="0" destOrd="0" presId="urn:microsoft.com/office/officeart/2005/8/layout/pyramid3"/>
    <dgm:cxn modelId="{965EE1D7-ED51-5F4B-B1AF-E27FF87F16F1}" type="presOf" srcId="{C8841F30-6862-1346-A4FE-D02BB8FCF91B}" destId="{C5D7D164-2E1C-874B-A18F-22634A4BA277}" srcOrd="0" destOrd="0" presId="urn:microsoft.com/office/officeart/2005/8/layout/pyramid3"/>
    <dgm:cxn modelId="{2343AA4B-292C-444E-BB1D-824262217D5C}" type="presOf" srcId="{8B745D82-6739-9647-83D4-1FD7B00E1257}" destId="{CE4F3F31-3DCB-9A45-BBD3-1EF11E422DB9}" srcOrd="1" destOrd="0" presId="urn:microsoft.com/office/officeart/2005/8/layout/pyramid3"/>
    <dgm:cxn modelId="{3721AC4C-EA83-8F46-AA8E-C589949C0CAF}" srcId="{6E97C507-8B27-244E-A861-43859C93EB9E}" destId="{15A21029-66AB-F643-8A24-155295B05ED1}" srcOrd="1" destOrd="0" parTransId="{9492E2BB-0154-2F44-AB2C-08B53DA879F8}" sibTransId="{41E333DE-740A-F541-8538-AE2D79E0BF70}"/>
    <dgm:cxn modelId="{673BE0FC-352C-4448-A662-E604B40482D9}" type="presOf" srcId="{15A21029-66AB-F643-8A24-155295B05ED1}" destId="{DE1F69B1-0ED2-6B4C-8CB4-16B1205E2D88}" srcOrd="0" destOrd="0" presId="urn:microsoft.com/office/officeart/2005/8/layout/pyramid3"/>
    <dgm:cxn modelId="{531DF1F9-C5BC-5B4C-8C18-D25DCD551C4E}" srcId="{6E97C507-8B27-244E-A861-43859C93EB9E}" destId="{8B745D82-6739-9647-83D4-1FD7B00E1257}" srcOrd="0" destOrd="0" parTransId="{AAD75D2D-E659-D347-A5B8-523929DC4A8D}" sibTransId="{D8C69D7B-479E-D244-A83F-CE0860B2AD3A}"/>
    <dgm:cxn modelId="{B561D640-D971-0C43-B110-8F2AB28F4B56}" srcId="{6E97C507-8B27-244E-A861-43859C93EB9E}" destId="{C8841F30-6862-1346-A4FE-D02BB8FCF91B}" srcOrd="2" destOrd="0" parTransId="{C9B99DD8-3357-FC4A-ADE2-DE837DC9B45D}" sibTransId="{DE46AAB5-D1A6-0E4E-B943-87524849D869}"/>
    <dgm:cxn modelId="{84EA20B4-5114-7441-82B6-55EBBC7AB826}" type="presOf" srcId="{C8841F30-6862-1346-A4FE-D02BB8FCF91B}" destId="{59320C0E-894D-CC48-A63D-295C8800C265}" srcOrd="1" destOrd="0" presId="urn:microsoft.com/office/officeart/2005/8/layout/pyramid3"/>
    <dgm:cxn modelId="{5F61E3B2-1F77-3E4C-99EF-BD04673EDD8A}" type="presParOf" srcId="{D51FCAE4-0C31-7448-9C33-A1077BCAACFA}" destId="{7BF48A83-5492-CB44-9D62-AD82EFE6E549}" srcOrd="0" destOrd="0" presId="urn:microsoft.com/office/officeart/2005/8/layout/pyramid3"/>
    <dgm:cxn modelId="{BDCE03B1-CEB1-9F4F-9F44-BB41C67C6C06}" type="presParOf" srcId="{7BF48A83-5492-CB44-9D62-AD82EFE6E549}" destId="{1B637CDD-34B0-7147-94E4-71F7FC46EA14}" srcOrd="0" destOrd="0" presId="urn:microsoft.com/office/officeart/2005/8/layout/pyramid3"/>
    <dgm:cxn modelId="{61764E03-2FA7-B44D-AF4C-D8974923EFA4}" type="presParOf" srcId="{7BF48A83-5492-CB44-9D62-AD82EFE6E549}" destId="{CE4F3F31-3DCB-9A45-BBD3-1EF11E422DB9}" srcOrd="1" destOrd="0" presId="urn:microsoft.com/office/officeart/2005/8/layout/pyramid3"/>
    <dgm:cxn modelId="{FEA62143-DCDD-A34E-8360-9BD6D1FFF73C}" type="presParOf" srcId="{D51FCAE4-0C31-7448-9C33-A1077BCAACFA}" destId="{18692F3A-CEA5-274E-A97B-A71D2480DDB1}" srcOrd="1" destOrd="0" presId="urn:microsoft.com/office/officeart/2005/8/layout/pyramid3"/>
    <dgm:cxn modelId="{A78682E2-59B2-7A43-A63F-41C76B1BBF1D}" type="presParOf" srcId="{18692F3A-CEA5-274E-A97B-A71D2480DDB1}" destId="{DE1F69B1-0ED2-6B4C-8CB4-16B1205E2D88}" srcOrd="0" destOrd="0" presId="urn:microsoft.com/office/officeart/2005/8/layout/pyramid3"/>
    <dgm:cxn modelId="{A27D36F0-8D79-0540-85C7-2FD161AA7AF8}" type="presParOf" srcId="{18692F3A-CEA5-274E-A97B-A71D2480DDB1}" destId="{E2BBD26C-B346-7940-8E62-DF1431D95757}" srcOrd="1" destOrd="0" presId="urn:microsoft.com/office/officeart/2005/8/layout/pyramid3"/>
    <dgm:cxn modelId="{6C2FBD01-71EC-9149-8265-79A34F1E1C0A}" type="presParOf" srcId="{D51FCAE4-0C31-7448-9C33-A1077BCAACFA}" destId="{7A4A08B0-6CF0-3E4E-A3CA-8740BDD28456}" srcOrd="2" destOrd="0" presId="urn:microsoft.com/office/officeart/2005/8/layout/pyramid3"/>
    <dgm:cxn modelId="{5D1C286B-9644-B645-AB8C-6CFF814E8B80}" type="presParOf" srcId="{7A4A08B0-6CF0-3E4E-A3CA-8740BDD28456}" destId="{C5D7D164-2E1C-874B-A18F-22634A4BA277}" srcOrd="0" destOrd="0" presId="urn:microsoft.com/office/officeart/2005/8/layout/pyramid3"/>
    <dgm:cxn modelId="{53F1F540-8A24-384F-8910-810B65873BA6}" type="presParOf" srcId="{7A4A08B0-6CF0-3E4E-A3CA-8740BDD28456}" destId="{59320C0E-894D-CC48-A63D-295C8800C265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37CDD-34B0-7147-94E4-71F7FC46EA14}">
      <dsp:nvSpPr>
        <dsp:cNvPr id="0" name=""/>
        <dsp:cNvSpPr/>
      </dsp:nvSpPr>
      <dsp:spPr>
        <a:xfrm rot="10800000">
          <a:off x="0" y="0"/>
          <a:ext cx="5588396" cy="868954"/>
        </a:xfrm>
        <a:prstGeom prst="trapezoid">
          <a:avLst>
            <a:gd name="adj" fmla="val 107186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Uses completes</a:t>
          </a:r>
          <a:r>
            <a:rPr lang="en-US" sz="1100" kern="1200" baseline="0" dirty="0" smtClean="0"/>
            <a:t> 5 Question Quiz</a:t>
          </a:r>
          <a:endParaRPr lang="en-US" sz="1100" kern="1200" dirty="0"/>
        </a:p>
      </dsp:txBody>
      <dsp:txXfrm rot="-10800000">
        <a:off x="977969" y="0"/>
        <a:ext cx="3632457" cy="868954"/>
      </dsp:txXfrm>
    </dsp:sp>
    <dsp:sp modelId="{DE1F69B1-0ED2-6B4C-8CB4-16B1205E2D88}">
      <dsp:nvSpPr>
        <dsp:cNvPr id="0" name=""/>
        <dsp:cNvSpPr/>
      </dsp:nvSpPr>
      <dsp:spPr>
        <a:xfrm rot="10800000">
          <a:off x="931399" y="868954"/>
          <a:ext cx="3725597" cy="868954"/>
        </a:xfrm>
        <a:prstGeom prst="trapezoid">
          <a:avLst>
            <a:gd name="adj" fmla="val 107186"/>
          </a:avLst>
        </a:prstGeom>
        <a:gradFill rotWithShape="0">
          <a:gsLst>
            <a:gs pos="0">
              <a:schemeClr val="accent3">
                <a:shade val="80000"/>
                <a:hueOff val="41176"/>
                <a:satOff val="-442"/>
                <a:lumOff val="1170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41176"/>
                <a:satOff val="-442"/>
                <a:lumOff val="1170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User</a:t>
          </a:r>
          <a:r>
            <a:rPr lang="en-US" sz="1100" kern="1200" baseline="0" dirty="0" smtClean="0"/>
            <a:t> gets to try on 3 or 5 pairs of glasses</a:t>
          </a:r>
          <a:endParaRPr lang="en-US" sz="1100" kern="1200" dirty="0"/>
        </a:p>
      </dsp:txBody>
      <dsp:txXfrm rot="-10800000">
        <a:off x="1583378" y="868954"/>
        <a:ext cx="2421638" cy="868954"/>
      </dsp:txXfrm>
    </dsp:sp>
    <dsp:sp modelId="{C5D7D164-2E1C-874B-A18F-22634A4BA277}">
      <dsp:nvSpPr>
        <dsp:cNvPr id="0" name=""/>
        <dsp:cNvSpPr/>
      </dsp:nvSpPr>
      <dsp:spPr>
        <a:xfrm rot="10800000">
          <a:off x="1862798" y="1737908"/>
          <a:ext cx="1862798" cy="868954"/>
        </a:xfrm>
        <a:prstGeom prst="trapezoid">
          <a:avLst>
            <a:gd name="adj" fmla="val 107186"/>
          </a:avLst>
        </a:prstGeom>
        <a:gradFill rotWithShape="0">
          <a:gsLst>
            <a:gs pos="0">
              <a:schemeClr val="accent3">
                <a:shade val="80000"/>
                <a:hueOff val="82353"/>
                <a:satOff val="-883"/>
                <a:lumOff val="234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80000"/>
                <a:hueOff val="82353"/>
                <a:satOff val="-883"/>
                <a:lumOff val="234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Purchase</a:t>
          </a:r>
          <a:endParaRPr lang="en-US" sz="1100" kern="1200" dirty="0"/>
        </a:p>
      </dsp:txBody>
      <dsp:txXfrm rot="-10800000">
        <a:off x="1862798" y="1737908"/>
        <a:ext cx="1862798" cy="868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37CDD-34B0-7147-94E4-71F7FC46EA14}">
      <dsp:nvSpPr>
        <dsp:cNvPr id="0" name=""/>
        <dsp:cNvSpPr/>
      </dsp:nvSpPr>
      <dsp:spPr>
        <a:xfrm rot="10800000">
          <a:off x="0" y="0"/>
          <a:ext cx="3655679" cy="676977"/>
        </a:xfrm>
        <a:prstGeom prst="trapezoid">
          <a:avLst>
            <a:gd name="adj" fmla="val 9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/>
            <a:t>1,000</a:t>
          </a:r>
          <a:r>
            <a:rPr lang="en-US" sz="1100" b="0" kern="1200" baseline="0" dirty="0" smtClean="0"/>
            <a:t> Quiz completers</a:t>
          </a:r>
          <a:endParaRPr lang="en-US" sz="1100" b="0" kern="1200" dirty="0" smtClean="0"/>
        </a:p>
      </dsp:txBody>
      <dsp:txXfrm rot="-10800000">
        <a:off x="639743" y="0"/>
        <a:ext cx="2376191" cy="676977"/>
      </dsp:txXfrm>
    </dsp:sp>
    <dsp:sp modelId="{DE1F69B1-0ED2-6B4C-8CB4-16B1205E2D88}">
      <dsp:nvSpPr>
        <dsp:cNvPr id="0" name=""/>
        <dsp:cNvSpPr/>
      </dsp:nvSpPr>
      <dsp:spPr>
        <a:xfrm rot="10800000">
          <a:off x="609279" y="676977"/>
          <a:ext cx="2437119" cy="676977"/>
        </a:xfrm>
        <a:prstGeom prst="trapezoid">
          <a:avLst>
            <a:gd name="adj" fmla="val 90000"/>
          </a:avLst>
        </a:prstGeom>
        <a:gradFill rotWithShape="0">
          <a:gsLst>
            <a:gs pos="0">
              <a:schemeClr val="accent1">
                <a:shade val="80000"/>
                <a:hueOff val="201752"/>
                <a:satOff val="-7699"/>
                <a:lumOff val="142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201752"/>
                <a:satOff val="-7699"/>
                <a:lumOff val="142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750</a:t>
          </a:r>
          <a:r>
            <a:rPr lang="en-US" sz="1100" kern="1200" baseline="0" dirty="0" smtClean="0"/>
            <a:t> People</a:t>
          </a:r>
          <a:br>
            <a:rPr lang="en-US" sz="1100" kern="1200" baseline="0" dirty="0" smtClean="0"/>
          </a:br>
          <a:r>
            <a:rPr lang="en-US" sz="1100" kern="1200" baseline="0" dirty="0" smtClean="0"/>
            <a:t>received glasses </a:t>
          </a:r>
          <a:br>
            <a:rPr lang="en-US" sz="1100" kern="1200" baseline="0" dirty="0" smtClean="0"/>
          </a:br>
          <a:r>
            <a:rPr lang="en-US" sz="1100" kern="1200" baseline="0" dirty="0" smtClean="0"/>
            <a:t>for try on </a:t>
          </a:r>
          <a:endParaRPr lang="en-US" sz="1100" kern="1200" dirty="0"/>
        </a:p>
      </dsp:txBody>
      <dsp:txXfrm rot="-10800000">
        <a:off x="1035775" y="676977"/>
        <a:ext cx="1584127" cy="676977"/>
      </dsp:txXfrm>
    </dsp:sp>
    <dsp:sp modelId="{C5D7D164-2E1C-874B-A18F-22634A4BA277}">
      <dsp:nvSpPr>
        <dsp:cNvPr id="0" name=""/>
        <dsp:cNvSpPr/>
      </dsp:nvSpPr>
      <dsp:spPr>
        <a:xfrm rot="10800000">
          <a:off x="1218559" y="1353954"/>
          <a:ext cx="1218559" cy="676977"/>
        </a:xfrm>
        <a:prstGeom prst="trapezoid">
          <a:avLst>
            <a:gd name="adj" fmla="val 90000"/>
          </a:avLst>
        </a:prstGeom>
        <a:gradFill rotWithShape="0">
          <a:gsLst>
            <a:gs pos="0">
              <a:schemeClr val="accent1">
                <a:shade val="80000"/>
                <a:hueOff val="403503"/>
                <a:satOff val="-15398"/>
                <a:lumOff val="285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403503"/>
                <a:satOff val="-15398"/>
                <a:lumOff val="285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495</a:t>
          </a:r>
          <a:r>
            <a:rPr lang="en-US" sz="900" kern="1200" baseline="0" dirty="0" smtClean="0"/>
            <a:t> Customers</a:t>
          </a:r>
          <a:endParaRPr lang="en-US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purchased</a:t>
          </a:r>
          <a:endParaRPr lang="en-US" sz="900" kern="1200" dirty="0"/>
        </a:p>
      </dsp:txBody>
      <dsp:txXfrm rot="-10800000">
        <a:off x="1218559" y="1353954"/>
        <a:ext cx="1218559" cy="676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84188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93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98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31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1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104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534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2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" name="Shape 12"/>
          <p:cNvSpPr txBox="1">
            <a:spLocks/>
          </p:cNvSpPr>
          <p:nvPr userDrawn="1"/>
        </p:nvSpPr>
        <p:spPr>
          <a:xfrm>
            <a:off x="187439" y="4703625"/>
            <a:ext cx="256407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 smtClean="0"/>
              <a:t>Lear</a:t>
            </a:r>
            <a:r>
              <a:rPr lang="en-US" baseline="0" dirty="0" smtClean="0"/>
              <a:t>n SQL from Scratch | Evan Blittner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00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9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Funnels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Evan</a:t>
            </a: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-US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Blittner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April </a:t>
            </a: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23</a:t>
            </a:r>
            <a:r>
              <a:rPr lang="en-US" sz="2800" baseline="300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rd</a:t>
            </a: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</a:t>
            </a: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familiar with 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Parker</a:t>
            </a:r>
            <a:endParaRPr sz="2400" b="0" i="0" u="none" strike="noStrike" cap="none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  <a:endParaRPr lang="en-US" sz="24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Transaction and Additional Intelligence</a:t>
            </a:r>
          </a:p>
          <a:p>
            <a:pPr marL="45720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24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Parker Marketing Funnel </a:t>
            </a:r>
            <a:r>
              <a:rPr lang="en-US" sz="24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Conversion</a:t>
            </a:r>
            <a:endParaRPr lang="en-US" sz="2400" i="0" u="none" strike="noStrike" cap="none" dirty="0" smtClean="0">
              <a:solidFill>
                <a:schemeClr val="tx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4447" y="1527857"/>
            <a:ext cx="1730189" cy="31598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dirty="0" err="1" smtClean="0"/>
              <a:t>Warby</a:t>
            </a:r>
            <a:r>
              <a:rPr lang="en-US" sz="1000" dirty="0" smtClean="0"/>
              <a:t> Parker is </a:t>
            </a:r>
            <a:r>
              <a:rPr lang="en-US" sz="1000" dirty="0"/>
              <a:t>a transformative lifestyle brand with a lofty objective: to offer designer eyewear at a revolutionary price while leading the way for socially conscious businesses. 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 smtClean="0"/>
              <a:t>Founded </a:t>
            </a:r>
            <a:r>
              <a:rPr lang="en-US" sz="1000" dirty="0"/>
              <a:t>in 2010 and named after two characters in an early Jack Kerouac journal, </a:t>
            </a:r>
            <a:r>
              <a:rPr lang="en-US" sz="1000" dirty="0" err="1"/>
              <a:t>Warby</a:t>
            </a:r>
            <a:r>
              <a:rPr lang="en-US" sz="1000" dirty="0"/>
              <a:t> Parker believes in creative thinking, smart design, and doing good in the world. For every pair of eyeglasses and sunglasses sold, a pair is distributed to someone in need.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b="1" dirty="0" smtClean="0">
                <a:solidFill>
                  <a:srgbClr val="295269"/>
                </a:solidFill>
              </a:rPr>
              <a:t>1</a:t>
            </a:r>
            <a:r>
              <a:rPr lang="en-US" b="1" dirty="0" smtClean="0">
                <a:solidFill>
                  <a:srgbClr val="295269"/>
                </a:solidFill>
              </a:rPr>
              <a:t>.1</a:t>
            </a:r>
            <a:r>
              <a:rPr lang="en" b="1" dirty="0" smtClean="0">
                <a:solidFill>
                  <a:srgbClr val="295269"/>
                </a:solidFill>
              </a:rPr>
              <a:t> </a:t>
            </a:r>
            <a:r>
              <a:rPr lang="en-US" b="1" dirty="0" smtClean="0">
                <a:solidFill>
                  <a:srgbClr val="295269"/>
                </a:solidFill>
              </a:rPr>
              <a:t>Getting Familiar With </a:t>
            </a:r>
            <a:r>
              <a:rPr lang="en-US" b="1" dirty="0" err="1" smtClean="0">
                <a:solidFill>
                  <a:srgbClr val="295269"/>
                </a:solidFill>
              </a:rPr>
              <a:t>Warby</a:t>
            </a:r>
            <a:r>
              <a:rPr lang="en-US" b="1" dirty="0" smtClean="0">
                <a:solidFill>
                  <a:srgbClr val="295269"/>
                </a:solidFill>
              </a:rPr>
              <a:t> Parker</a:t>
            </a:r>
            <a:r>
              <a:rPr lang="en" b="1" dirty="0">
                <a:solidFill>
                  <a:srgbClr val="295269"/>
                </a:solidFill>
              </a:rPr>
              <a:t/>
            </a:r>
            <a:br>
              <a:rPr lang="en" b="1" dirty="0">
                <a:solidFill>
                  <a:srgbClr val="295269"/>
                </a:solidFill>
              </a:rPr>
            </a:br>
            <a:endParaRPr lang="en-US" dirty="0"/>
          </a:p>
        </p:txBody>
      </p:sp>
      <p:sp>
        <p:nvSpPr>
          <p:cNvPr id="31" name="Shape 323"/>
          <p:cNvSpPr txBox="1"/>
          <p:nvPr/>
        </p:nvSpPr>
        <p:spPr>
          <a:xfrm>
            <a:off x="6338046" y="1556547"/>
            <a:ext cx="2711953" cy="215696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 smtClean="0"/>
              <a:t>SELECT </a:t>
            </a:r>
            <a:r>
              <a:rPr lang="en-US" sz="900" dirty="0"/>
              <a:t>*</a:t>
            </a:r>
          </a:p>
          <a:p>
            <a:r>
              <a:rPr lang="en-US" sz="900" dirty="0"/>
              <a:t>FROM quiz</a:t>
            </a:r>
          </a:p>
          <a:p>
            <a:r>
              <a:rPr lang="en-US" sz="900" dirty="0"/>
              <a:t>LIMIT 5;</a:t>
            </a:r>
          </a:p>
          <a:p>
            <a:endParaRPr lang="en-US" sz="900" dirty="0"/>
          </a:p>
          <a:p>
            <a:r>
              <a:rPr lang="en-US" sz="900" dirty="0"/>
              <a:t>SELECT *</a:t>
            </a:r>
          </a:p>
          <a:p>
            <a:r>
              <a:rPr lang="en-US" sz="900" dirty="0"/>
              <a:t>FROM </a:t>
            </a:r>
            <a:r>
              <a:rPr lang="en-US" sz="900" dirty="0" err="1"/>
              <a:t>home_try_on</a:t>
            </a:r>
            <a:endParaRPr lang="en-US" sz="900" dirty="0"/>
          </a:p>
          <a:p>
            <a:r>
              <a:rPr lang="en-US" sz="900" dirty="0"/>
              <a:t>LIMIT 5;</a:t>
            </a:r>
          </a:p>
          <a:p>
            <a:endParaRPr lang="en-US" sz="900" dirty="0"/>
          </a:p>
          <a:p>
            <a:r>
              <a:rPr lang="en-US" sz="900" dirty="0"/>
              <a:t>SELECT *</a:t>
            </a:r>
          </a:p>
          <a:p>
            <a:r>
              <a:rPr lang="en-US" sz="900" dirty="0"/>
              <a:t>FROM purchase</a:t>
            </a:r>
          </a:p>
          <a:p>
            <a:r>
              <a:rPr lang="en-US" sz="900" dirty="0"/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113685"/>
              </p:ext>
            </p:extLst>
          </p:nvPr>
        </p:nvGraphicFramePr>
        <p:xfrm>
          <a:off x="2302109" y="1538698"/>
          <a:ext cx="1886260" cy="767220"/>
        </p:xfrm>
        <a:graphic>
          <a:graphicData uri="http://schemas.openxmlformats.org/drawingml/2006/table">
            <a:tbl>
              <a:tblPr/>
              <a:tblGrid>
                <a:gridCol w="866962"/>
                <a:gridCol w="1019298"/>
              </a:tblGrid>
              <a:tr h="191805"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dirty="0" err="1" smtClean="0">
                          <a:solidFill>
                            <a:srgbClr val="292929"/>
                          </a:solidFill>
                          <a:effectLst/>
                        </a:rPr>
                        <a:t>home_try_on</a:t>
                      </a:r>
                      <a:r>
                        <a:rPr lang="en-US" sz="600" baseline="0" dirty="0" smtClean="0">
                          <a:solidFill>
                            <a:srgbClr val="292929"/>
                          </a:solidFill>
                          <a:effectLst/>
                        </a:rPr>
                        <a:t> </a:t>
                      </a:r>
                      <a:r>
                        <a:rPr lang="en-US" sz="600" b="0" dirty="0" smtClean="0">
                          <a:solidFill>
                            <a:srgbClr val="7A7A7A"/>
                          </a:solidFill>
                          <a:effectLst/>
                        </a:rPr>
                        <a:t>750</a:t>
                      </a:r>
                      <a:r>
                        <a:rPr lang="en-US" sz="600" b="0" dirty="0">
                          <a:solidFill>
                            <a:srgbClr val="7A7A7A"/>
                          </a:solidFill>
                          <a:effectLst/>
                        </a:rPr>
                        <a:t> rows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1805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6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91805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solidFill>
                            <a:srgbClr val="525252"/>
                          </a:solidFill>
                          <a:effectLst/>
                        </a:rPr>
                        <a:t>number_of_pairs</a:t>
                      </a:r>
                      <a:endParaRPr lang="en-US" sz="6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91805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525252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323537"/>
              </p:ext>
            </p:extLst>
          </p:nvPr>
        </p:nvGraphicFramePr>
        <p:xfrm>
          <a:off x="4274312" y="2433356"/>
          <a:ext cx="1886260" cy="1280160"/>
        </p:xfrm>
        <a:graphic>
          <a:graphicData uri="http://schemas.openxmlformats.org/drawingml/2006/table">
            <a:tbl>
              <a:tblPr/>
              <a:tblGrid>
                <a:gridCol w="991609"/>
                <a:gridCol w="894651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rgbClr val="292929"/>
                          </a:solidFill>
                          <a:effectLst/>
                        </a:rPr>
                        <a:t>purchase </a:t>
                      </a:r>
                      <a:r>
                        <a:rPr lang="en-US" sz="600" b="0" dirty="0" smtClean="0">
                          <a:solidFill>
                            <a:srgbClr val="7A7A7A"/>
                          </a:solidFill>
                          <a:effectLst/>
                        </a:rPr>
                        <a:t>495</a:t>
                      </a:r>
                      <a:r>
                        <a:rPr lang="en-US" sz="600" b="0" dirty="0">
                          <a:solidFill>
                            <a:srgbClr val="7A7A7A"/>
                          </a:solidFill>
                          <a:effectLst/>
                        </a:rPr>
                        <a:t> rows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6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solidFill>
                            <a:srgbClr val="525252"/>
                          </a:solidFill>
                          <a:effectLst/>
                        </a:rPr>
                        <a:t>product_id</a:t>
                      </a:r>
                      <a:endParaRPr lang="en-US" sz="6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rgbClr val="525252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rgbClr val="525252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525252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rgbClr val="525252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185201"/>
              </p:ext>
            </p:extLst>
          </p:nvPr>
        </p:nvGraphicFramePr>
        <p:xfrm>
          <a:off x="4274312" y="1556548"/>
          <a:ext cx="1886260" cy="731520"/>
        </p:xfrm>
        <a:graphic>
          <a:graphicData uri="http://schemas.openxmlformats.org/drawingml/2006/table">
            <a:tbl>
              <a:tblPr/>
              <a:tblGrid>
                <a:gridCol w="996016"/>
                <a:gridCol w="890244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rgbClr val="292929"/>
                          </a:solidFill>
                          <a:effectLst/>
                        </a:rPr>
                        <a:t>survey </a:t>
                      </a:r>
                      <a:r>
                        <a:rPr lang="en-US" sz="600" b="0" dirty="0" smtClean="0">
                          <a:solidFill>
                            <a:srgbClr val="7A7A7A"/>
                          </a:solidFill>
                          <a:effectLst/>
                        </a:rPr>
                        <a:t>1986</a:t>
                      </a:r>
                      <a:r>
                        <a:rPr lang="en-US" sz="600" b="0" dirty="0">
                          <a:solidFill>
                            <a:srgbClr val="7A7A7A"/>
                          </a:solidFill>
                          <a:effectLst/>
                        </a:rPr>
                        <a:t> rows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525252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6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525252"/>
                          </a:solidFill>
                          <a:effectLst/>
                        </a:rPr>
                        <a:t>response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98708"/>
              </p:ext>
            </p:extLst>
          </p:nvPr>
        </p:nvGraphicFramePr>
        <p:xfrm>
          <a:off x="2302109" y="2433356"/>
          <a:ext cx="1886260" cy="1097280"/>
        </p:xfrm>
        <a:graphic>
          <a:graphicData uri="http://schemas.openxmlformats.org/drawingml/2006/table">
            <a:tbl>
              <a:tblPr/>
              <a:tblGrid>
                <a:gridCol w="969572"/>
                <a:gridCol w="916688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rgbClr val="292929"/>
                          </a:solidFill>
                          <a:effectLst/>
                        </a:rPr>
                        <a:t>quiz </a:t>
                      </a:r>
                      <a:r>
                        <a:rPr lang="en-US" sz="600" b="0" dirty="0" smtClean="0">
                          <a:solidFill>
                            <a:srgbClr val="7A7A7A"/>
                          </a:solidFill>
                          <a:effectLst/>
                        </a:rPr>
                        <a:t>1000</a:t>
                      </a:r>
                      <a:r>
                        <a:rPr lang="en-US" sz="600" b="0" dirty="0">
                          <a:solidFill>
                            <a:srgbClr val="7A7A7A"/>
                          </a:solidFill>
                          <a:effectLst/>
                        </a:rPr>
                        <a:t> rows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solidFill>
                            <a:srgbClr val="525252"/>
                          </a:solidFill>
                          <a:effectLst/>
                        </a:rPr>
                        <a:t>user_id</a:t>
                      </a:r>
                      <a:endParaRPr lang="en-US" sz="600" b="1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525252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rgbClr val="525252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rgbClr val="525252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rgbClr val="525252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  <a:latin typeface="Monaco" charset="0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4447" y="1118594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Company Info: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02109" y="1103483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Database Tables: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38046" y="109117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529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0367759"/>
              </p:ext>
            </p:extLst>
          </p:nvPr>
        </p:nvGraphicFramePr>
        <p:xfrm>
          <a:off x="2305538" y="1746984"/>
          <a:ext cx="5588396" cy="2606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46514" y="1309489"/>
            <a:ext cx="576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Warby</a:t>
            </a:r>
            <a:r>
              <a:rPr lang="en-US" b="1" dirty="0" smtClean="0"/>
              <a:t> Parker Home Try On Marketing Funnel has three steps: </a:t>
            </a:r>
            <a:endParaRPr lang="en-US" b="1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b="1" dirty="0" smtClean="0">
                <a:solidFill>
                  <a:srgbClr val="295269"/>
                </a:solidFill>
              </a:rPr>
              <a:t>1</a:t>
            </a:r>
            <a:r>
              <a:rPr lang="en-US" b="1" dirty="0" smtClean="0">
                <a:solidFill>
                  <a:srgbClr val="295269"/>
                </a:solidFill>
              </a:rPr>
              <a:t>.2</a:t>
            </a:r>
            <a:r>
              <a:rPr lang="en" b="1" dirty="0" smtClean="0">
                <a:solidFill>
                  <a:srgbClr val="295269"/>
                </a:solidFill>
              </a:rPr>
              <a:t> </a:t>
            </a:r>
            <a:r>
              <a:rPr lang="en-US" b="1" dirty="0" err="1" smtClean="0">
                <a:solidFill>
                  <a:srgbClr val="295269"/>
                </a:solidFill>
              </a:rPr>
              <a:t>Warby</a:t>
            </a:r>
            <a:r>
              <a:rPr lang="en-US" b="1" dirty="0" smtClean="0">
                <a:solidFill>
                  <a:srgbClr val="295269"/>
                </a:solidFill>
              </a:rPr>
              <a:t> Parker Marketing Funnel</a:t>
            </a:r>
            <a:r>
              <a:rPr lang="en" b="1" dirty="0">
                <a:solidFill>
                  <a:srgbClr val="295269"/>
                </a:solidFill>
              </a:rPr>
              <a:t/>
            </a:r>
            <a:br>
              <a:rPr lang="en" b="1" dirty="0">
                <a:solidFill>
                  <a:srgbClr val="295269"/>
                </a:solidFill>
              </a:rPr>
            </a:br>
            <a:endParaRPr lang="en-US" dirty="0"/>
          </a:p>
        </p:txBody>
      </p:sp>
      <p:pic>
        <p:nvPicPr>
          <p:cNvPr id="5" name="Picture 4" descr="https://static.thenounproject.com/png/810568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83" y="3669365"/>
            <a:ext cx="582706" cy="58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tatic.thenounproject.com/png/217930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83" y="1976848"/>
            <a:ext cx="537918" cy="53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yeglasses Emoj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19" y="2811336"/>
            <a:ext cx="595446" cy="5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8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338046" y="1212211"/>
            <a:ext cx="2711953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 smtClean="0"/>
              <a:t>SELECT </a:t>
            </a:r>
            <a:r>
              <a:rPr lang="en-US" sz="900" dirty="0"/>
              <a:t>question,</a:t>
            </a:r>
          </a:p>
          <a:p>
            <a:r>
              <a:rPr lang="en-US" sz="900" dirty="0"/>
              <a:t>	</a:t>
            </a:r>
            <a:r>
              <a:rPr lang="en-US" sz="900" dirty="0" smtClean="0"/>
              <a:t>COUNT(DISTINCT </a:t>
            </a:r>
            <a:r>
              <a:rPr lang="en-US" sz="900" dirty="0" err="1"/>
              <a:t>user_id</a:t>
            </a:r>
            <a:r>
              <a:rPr lang="en-US" sz="900" dirty="0"/>
              <a:t>)</a:t>
            </a:r>
          </a:p>
          <a:p>
            <a:r>
              <a:rPr lang="en-US" sz="900" dirty="0"/>
              <a:t>FROM survey</a:t>
            </a:r>
          </a:p>
          <a:p>
            <a:r>
              <a:rPr lang="en-US" sz="900" dirty="0"/>
              <a:t>GROUP BY 1;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Observations: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en-US" sz="1200" b="1" dirty="0" smtClean="0">
                <a:latin typeface="Roboto"/>
                <a:ea typeface="Roboto"/>
                <a:cs typeface="Roboto"/>
                <a:sym typeface="Roboto"/>
              </a:rPr>
              <a:t>The completion rate might dip to 80% because this question requires more thought and effort to answer</a:t>
            </a:r>
          </a:p>
          <a:p>
            <a:pPr marL="171450" lvl="4" indent="-171450">
              <a:lnSpc>
                <a:spcPct val="115000"/>
              </a:lnSpc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en-US" sz="1200" b="1" dirty="0" smtClean="0">
                <a:latin typeface="Roboto"/>
                <a:ea typeface="Roboto"/>
                <a:cs typeface="Roboto"/>
                <a:sym typeface="Roboto"/>
              </a:rPr>
              <a:t>Which colors do you like was at 95% completion due to it being a common question </a:t>
            </a:r>
          </a:p>
          <a:p>
            <a:pPr marL="171450" lvl="4" indent="-171450">
              <a:lnSpc>
                <a:spcPct val="115000"/>
              </a:lnSpc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en-US" sz="1200" b="1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Last eye exam rounded out survey with a 75% Completion Rate. It was the lowest due it being the last question and being personal in nature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832078990"/>
              </p:ext>
            </p:extLst>
          </p:nvPr>
        </p:nvGraphicFramePr>
        <p:xfrm>
          <a:off x="177974" y="3189001"/>
          <a:ext cx="4920901" cy="153199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64962"/>
                <a:gridCol w="786431"/>
                <a:gridCol w="1769508"/>
              </a:tblGrid>
              <a:tr h="29547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50" b="1" u="none" strike="noStrike" cap="none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Question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50" b="1" u="none" strike="noStrike" cap="none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Count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50" b="1" u="none" strike="noStrike" cap="none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Completion Rate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23782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100.00%</a:t>
                      </a:r>
                    </a:p>
                  </a:txBody>
                  <a:tcPr marL="12700" marR="12700" marT="12700" marB="0" anchor="b"/>
                </a:tc>
              </a:tr>
              <a:tr h="23782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95.00%</a:t>
                      </a:r>
                    </a:p>
                  </a:txBody>
                  <a:tcPr marL="12700" marR="12700" marT="12700" marB="0" anchor="b"/>
                </a:tc>
              </a:tr>
              <a:tr h="23782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80.00%</a:t>
                      </a:r>
                    </a:p>
                  </a:txBody>
                  <a:tcPr marL="12700" marR="12700" marT="12700" marB="0" anchor="b"/>
                </a:tc>
              </a:tr>
              <a:tr h="23782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95.00%</a:t>
                      </a:r>
                    </a:p>
                  </a:txBody>
                  <a:tcPr marL="12700" marR="12700" marT="12700" marB="0" anchor="b"/>
                </a:tc>
              </a:tr>
              <a:tr h="23782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solidFill>
                            <a:srgbClr val="52525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74.79%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38046" y="89354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00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rgbClr val="222222"/>
              </a:buClr>
              <a:buSzPts val="2400"/>
            </a:pP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A/B Testing 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57800" y="1201325"/>
            <a:ext cx="37338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WITH funnel AS  (  SELECT DISTINCT </a:t>
            </a:r>
            <a:r>
              <a:rPr lang="en-US" sz="900" dirty="0" err="1"/>
              <a:t>q.user_id</a:t>
            </a:r>
            <a:r>
              <a:rPr lang="en-US" sz="900" dirty="0"/>
              <a:t>, </a:t>
            </a:r>
            <a:r>
              <a:rPr lang="en-US" sz="900" dirty="0" err="1"/>
              <a:t>h.user_id</a:t>
            </a:r>
            <a:r>
              <a:rPr lang="en-US" sz="900" dirty="0"/>
              <a:t> IS NOT NULL AS 'is_home_try_on',</a:t>
            </a:r>
            <a:r>
              <a:rPr lang="en-US" sz="900" dirty="0" err="1"/>
              <a:t>h.number_of_pairs</a:t>
            </a:r>
            <a:r>
              <a:rPr lang="en-US" sz="900" dirty="0"/>
              <a:t>, </a:t>
            </a:r>
            <a:r>
              <a:rPr lang="en-US" sz="900" dirty="0" err="1"/>
              <a:t>p.user_id</a:t>
            </a:r>
            <a:r>
              <a:rPr lang="en-US" sz="900" dirty="0"/>
              <a:t> IS NOT NULL AS  '</a:t>
            </a:r>
            <a:r>
              <a:rPr lang="en-US" sz="900" dirty="0" err="1"/>
              <a:t>is_purchase'FROM</a:t>
            </a:r>
            <a:r>
              <a:rPr lang="en-US" sz="900" dirty="0"/>
              <a:t> quiz </a:t>
            </a:r>
            <a:r>
              <a:rPr lang="en-US" sz="900" dirty="0" err="1"/>
              <a:t>qLEFT</a:t>
            </a:r>
            <a:r>
              <a:rPr lang="en-US" sz="900" dirty="0"/>
              <a:t> JOIN </a:t>
            </a:r>
            <a:r>
              <a:rPr lang="en-US" sz="900" dirty="0" err="1"/>
              <a:t>home_try_on</a:t>
            </a:r>
            <a:r>
              <a:rPr lang="en-US" sz="900" dirty="0"/>
              <a:t> h   ON </a:t>
            </a:r>
            <a:r>
              <a:rPr lang="en-US" sz="900" dirty="0" err="1"/>
              <a:t>q.user_id</a:t>
            </a:r>
            <a:r>
              <a:rPr lang="en-US" sz="900" dirty="0"/>
              <a:t> = </a:t>
            </a:r>
            <a:r>
              <a:rPr lang="en-US" sz="900" dirty="0" err="1"/>
              <a:t>h.user_idLEFT</a:t>
            </a:r>
            <a:r>
              <a:rPr lang="en-US" sz="900" dirty="0"/>
              <a:t> JOIN purchase </a:t>
            </a:r>
            <a:r>
              <a:rPr lang="en-US" sz="900" dirty="0" err="1"/>
              <a:t>pON</a:t>
            </a:r>
            <a:r>
              <a:rPr lang="en-US" sz="900" dirty="0"/>
              <a:t> </a:t>
            </a:r>
            <a:r>
              <a:rPr lang="en-US" sz="900" dirty="0" err="1"/>
              <a:t>p.user_id</a:t>
            </a:r>
            <a:r>
              <a:rPr lang="en-US" sz="900" dirty="0"/>
              <a:t> = </a:t>
            </a:r>
            <a:r>
              <a:rPr lang="en-US" sz="900" dirty="0" err="1"/>
              <a:t>q.user_id</a:t>
            </a:r>
            <a:r>
              <a:rPr lang="en-US" sz="900" dirty="0"/>
              <a:t> )SELECT </a:t>
            </a:r>
            <a:r>
              <a:rPr lang="en-US" sz="900" dirty="0" err="1"/>
              <a:t>number_of_pairs,COUNT</a:t>
            </a:r>
            <a:r>
              <a:rPr lang="en-US" sz="900" dirty="0"/>
              <a:t>(*) AS '</a:t>
            </a:r>
            <a:r>
              <a:rPr lang="en-US" sz="900" dirty="0" err="1"/>
              <a:t>num_browse</a:t>
            </a:r>
            <a:r>
              <a:rPr lang="en-US" sz="900" dirty="0"/>
              <a:t>',    SUM(</a:t>
            </a:r>
            <a:r>
              <a:rPr lang="en-US" sz="900" dirty="0" err="1"/>
              <a:t>is_home_try_on</a:t>
            </a:r>
            <a:r>
              <a:rPr lang="en-US" sz="900" dirty="0"/>
              <a:t>) AS </a:t>
            </a:r>
            <a:r>
              <a:rPr lang="en-US" sz="900" dirty="0" smtClean="0"/>
              <a:t>'</a:t>
            </a:r>
            <a:r>
              <a:rPr lang="en-US" sz="900" dirty="0" err="1" smtClean="0"/>
              <a:t>num_quiz</a:t>
            </a:r>
            <a:r>
              <a:rPr lang="en-US" sz="900" dirty="0" smtClean="0"/>
              <a:t>,   </a:t>
            </a:r>
            <a:r>
              <a:rPr lang="en-US" sz="900" dirty="0"/>
              <a:t>SUM(</a:t>
            </a:r>
            <a:r>
              <a:rPr lang="en-US" sz="900" dirty="0" err="1"/>
              <a:t>is_purchase</a:t>
            </a:r>
            <a:r>
              <a:rPr lang="en-US" sz="900" dirty="0"/>
              <a:t>) AS '</a:t>
            </a:r>
            <a:r>
              <a:rPr lang="en-US" sz="900" dirty="0" err="1"/>
              <a:t>num_purchase</a:t>
            </a:r>
            <a:r>
              <a:rPr lang="en-US" sz="900" dirty="0"/>
              <a:t>',  1.0 * SUM(</a:t>
            </a:r>
            <a:r>
              <a:rPr lang="en-US" sz="900" dirty="0" err="1"/>
              <a:t>is_purchase</a:t>
            </a:r>
            <a:r>
              <a:rPr lang="en-US" sz="900" dirty="0"/>
              <a:t>) /  SUM(</a:t>
            </a:r>
            <a:r>
              <a:rPr lang="en-US" sz="900" dirty="0" err="1"/>
              <a:t>is_home_try_on</a:t>
            </a:r>
            <a:r>
              <a:rPr lang="en-US" sz="900" dirty="0"/>
              <a:t>) AS '</a:t>
            </a:r>
            <a:r>
              <a:rPr lang="en-US" sz="900" dirty="0" err="1"/>
              <a:t>try_on_to_purchase</a:t>
            </a:r>
            <a:r>
              <a:rPr lang="en-US" sz="900" dirty="0"/>
              <a:t>' FROM funnel GROUP BY </a:t>
            </a:r>
            <a:r>
              <a:rPr lang="en-US" sz="900" dirty="0" err="1"/>
              <a:t>number_of_pairs</a:t>
            </a:r>
            <a:r>
              <a:rPr lang="en-US" sz="900" dirty="0"/>
              <a:t>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58200" y="3060880"/>
            <a:ext cx="4793860" cy="13348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Observations: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The A/B proves that allow customers to try-on more pairs of glasses increases the chance of a sale</a:t>
            </a:r>
          </a:p>
          <a:p>
            <a:pPr marL="171450" lvl="2" indent="-171450">
              <a:buFont typeface="Arial" charset="0"/>
              <a:buChar char="•"/>
            </a:pPr>
            <a:r>
              <a:rPr lang="en-US" sz="1200" dirty="0" smtClean="0"/>
              <a:t>The test has a 100% statistical </a:t>
            </a:r>
            <a:r>
              <a:rPr lang="en-US" sz="1200" dirty="0"/>
              <a:t>s</a:t>
            </a:r>
            <a:r>
              <a:rPr lang="en-US" sz="1200" dirty="0" smtClean="0"/>
              <a:t>ignificance </a:t>
            </a:r>
            <a:r>
              <a:rPr lang="en-US" sz="1200" dirty="0"/>
              <a:t>c</a:t>
            </a:r>
            <a:r>
              <a:rPr lang="en-US" sz="1200" dirty="0" smtClean="0"/>
              <a:t>onfidence level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91501"/>
              </p:ext>
            </p:extLst>
          </p:nvPr>
        </p:nvGraphicFramePr>
        <p:xfrm>
          <a:off x="311700" y="1213675"/>
          <a:ext cx="3360420" cy="1763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79100" y="85799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SQL:</a:t>
            </a:r>
            <a:endParaRPr lang="en-US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3553"/>
              </p:ext>
            </p:extLst>
          </p:nvPr>
        </p:nvGraphicFramePr>
        <p:xfrm>
          <a:off x="5240695" y="3105425"/>
          <a:ext cx="3750905" cy="1341120"/>
        </p:xfrm>
        <a:graphic>
          <a:graphicData uri="http://schemas.openxmlformats.org/drawingml/2006/table">
            <a:tbl>
              <a:tblPr/>
              <a:tblGrid>
                <a:gridCol w="771999"/>
                <a:gridCol w="620955"/>
                <a:gridCol w="578999"/>
                <a:gridCol w="696477"/>
                <a:gridCol w="108247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 smtClean="0">
                          <a:solidFill>
                            <a:srgbClr val="292929"/>
                          </a:solidFill>
                          <a:effectLst/>
                        </a:rPr>
                        <a:t>num_quiz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num_try_on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num_purchase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try_on_to_purchase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525252"/>
                          </a:solidFill>
                          <a:effectLst/>
                        </a:rPr>
                        <a:t>Null</a:t>
                      </a:r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/>
                      </a:r>
                      <a:b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</a:br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 smtClean="0">
                          <a:solidFill>
                            <a:srgbClr val="525252"/>
                          </a:solidFill>
                          <a:effectLst/>
                        </a:rPr>
                        <a:t>Null</a:t>
                      </a:r>
                      <a:endParaRPr lang="is-I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800" dirty="0">
                          <a:solidFill>
                            <a:srgbClr val="525252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800" dirty="0">
                          <a:solidFill>
                            <a:srgbClr val="525252"/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>0.530343007915567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>
                          <a:solidFill>
                            <a:srgbClr val="525252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800" dirty="0">
                          <a:solidFill>
                            <a:srgbClr val="525252"/>
                          </a:solidFill>
                          <a:effectLst/>
                        </a:rPr>
                        <a:t>294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>0.792452830188679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6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rgbClr val="222222"/>
              </a:buClr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Transactional Intelligence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11367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SELECT style, COUNT</a:t>
            </a:r>
            <a:r>
              <a:rPr lang="en-US" sz="900" dirty="0" smtClean="0"/>
              <a:t>(*)</a:t>
            </a:r>
          </a:p>
          <a:p>
            <a:r>
              <a:rPr lang="en-US" sz="900" dirty="0" smtClean="0"/>
              <a:t>FROM purchase</a:t>
            </a:r>
          </a:p>
          <a:p>
            <a:r>
              <a:rPr lang="en-US" sz="900" dirty="0" smtClean="0"/>
              <a:t>GROUP </a:t>
            </a:r>
            <a:r>
              <a:rPr lang="en-US" sz="900" dirty="0"/>
              <a:t>BY style</a:t>
            </a:r>
            <a:r>
              <a:rPr lang="en-US" sz="900" dirty="0" smtClean="0"/>
              <a:t>;</a:t>
            </a:r>
          </a:p>
          <a:p>
            <a:endParaRPr lang="en-US" sz="900" dirty="0"/>
          </a:p>
          <a:p>
            <a:r>
              <a:rPr lang="en-US" sz="900" dirty="0" smtClean="0"/>
              <a:t>SELECT </a:t>
            </a:r>
            <a:r>
              <a:rPr lang="en-US" sz="900" dirty="0" err="1"/>
              <a:t>model_name</a:t>
            </a:r>
            <a:r>
              <a:rPr lang="en-US" sz="900" dirty="0"/>
              <a:t>, COUNT</a:t>
            </a:r>
            <a:r>
              <a:rPr lang="en-US" sz="900" dirty="0" smtClean="0"/>
              <a:t>(*)</a:t>
            </a:r>
          </a:p>
          <a:p>
            <a:r>
              <a:rPr lang="en-US" sz="900" dirty="0" smtClean="0"/>
              <a:t>FROM purchase</a:t>
            </a:r>
          </a:p>
          <a:p>
            <a:r>
              <a:rPr lang="en-US" sz="900" dirty="0" smtClean="0"/>
              <a:t>GROUP </a:t>
            </a:r>
            <a:r>
              <a:rPr lang="en-US" sz="900" dirty="0"/>
              <a:t>BY </a:t>
            </a:r>
            <a:r>
              <a:rPr lang="en-US" sz="900" dirty="0" err="1"/>
              <a:t>model_name</a:t>
            </a:r>
            <a:r>
              <a:rPr lang="en-US" sz="900" dirty="0"/>
              <a:t>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432125"/>
              </p:ext>
            </p:extLst>
          </p:nvPr>
        </p:nvGraphicFramePr>
        <p:xfrm>
          <a:off x="311699" y="1098724"/>
          <a:ext cx="4676173" cy="150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690408"/>
              </p:ext>
            </p:extLst>
          </p:nvPr>
        </p:nvGraphicFramePr>
        <p:xfrm>
          <a:off x="363785" y="2608004"/>
          <a:ext cx="4572000" cy="219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hape 324"/>
          <p:cNvSpPr txBox="1"/>
          <p:nvPr/>
        </p:nvSpPr>
        <p:spPr>
          <a:xfrm>
            <a:off x="311701" y="2940391"/>
            <a:ext cx="1146710" cy="13348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 smtClean="0"/>
              <a:t>65% of all sales are 3 styles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Eugene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Dawes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Brady</a:t>
            </a:r>
          </a:p>
        </p:txBody>
      </p:sp>
      <p:sp>
        <p:nvSpPr>
          <p:cNvPr id="12" name="Shape 324"/>
          <p:cNvSpPr txBox="1"/>
          <p:nvPr/>
        </p:nvSpPr>
        <p:spPr>
          <a:xfrm>
            <a:off x="311699" y="1273159"/>
            <a:ext cx="1146711" cy="13348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 smtClean="0"/>
              <a:t>Practically an even split by gender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9108"/>
              </p:ext>
            </p:extLst>
          </p:nvPr>
        </p:nvGraphicFramePr>
        <p:xfrm>
          <a:off x="5179100" y="2409186"/>
          <a:ext cx="3870900" cy="731520"/>
        </p:xfrm>
        <a:graphic>
          <a:graphicData uri="http://schemas.openxmlformats.org/drawingml/2006/table">
            <a:tbl>
              <a:tblPr/>
              <a:tblGrid>
                <a:gridCol w="2137410"/>
                <a:gridCol w="17334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000" dirty="0">
                          <a:solidFill>
                            <a:srgbClr val="525252"/>
                          </a:solidFill>
                          <a:effectLst/>
                        </a:rPr>
                        <a:t>243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000" dirty="0">
                          <a:solidFill>
                            <a:srgbClr val="525252"/>
                          </a:solidFill>
                          <a:effectLst/>
                        </a:rPr>
                        <a:t>252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50217"/>
              </p:ext>
            </p:extLst>
          </p:nvPr>
        </p:nvGraphicFramePr>
        <p:xfrm>
          <a:off x="5179100" y="3257526"/>
          <a:ext cx="3870900" cy="1706880"/>
        </p:xfrm>
        <a:graphic>
          <a:graphicData uri="http://schemas.openxmlformats.org/drawingml/2006/table">
            <a:tbl>
              <a:tblPr/>
              <a:tblGrid>
                <a:gridCol w="2120580"/>
                <a:gridCol w="175032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  <a:endParaRPr lang="en-US" sz="10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000" dirty="0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000">
                          <a:solidFill>
                            <a:srgbClr val="525252"/>
                          </a:solidFill>
                          <a:effectLst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rgbClr val="222222"/>
              </a:buClr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Additional Intelligence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967921"/>
            <a:ext cx="3870900" cy="93999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" dirty="0"/>
              <a:t>SELECT style, </a:t>
            </a:r>
            <a:r>
              <a:rPr lang="en-US" sz="600" dirty="0" err="1"/>
              <a:t>model_name</a:t>
            </a:r>
            <a:r>
              <a:rPr lang="en-US" sz="600" dirty="0"/>
              <a:t>, COUNT(*)</a:t>
            </a:r>
          </a:p>
          <a:p>
            <a:r>
              <a:rPr lang="en-US" sz="600" dirty="0"/>
              <a:t>FROM purchase</a:t>
            </a:r>
          </a:p>
          <a:p>
            <a:r>
              <a:rPr lang="en-US" sz="600" dirty="0"/>
              <a:t>GROUP BY </a:t>
            </a:r>
            <a:r>
              <a:rPr lang="en-US" sz="600" dirty="0" err="1"/>
              <a:t>model_name</a:t>
            </a:r>
            <a:endParaRPr lang="en-US" sz="600" dirty="0"/>
          </a:p>
          <a:p>
            <a:r>
              <a:rPr lang="en-US" sz="600" dirty="0"/>
              <a:t>ORDER BY COUNT(*) DESC</a:t>
            </a:r>
            <a:r>
              <a:rPr lang="en-US" sz="600" dirty="0" smtClean="0"/>
              <a:t>;</a:t>
            </a:r>
          </a:p>
          <a:p>
            <a:endParaRPr lang="en-US"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600" dirty="0">
                <a:latin typeface="Arial" charset="0"/>
                <a:ea typeface="Arial" charset="0"/>
                <a:cs typeface="Arial" charset="0"/>
                <a:sym typeface="Courier New"/>
              </a:rPr>
              <a:t>SELECT style, </a:t>
            </a:r>
            <a:r>
              <a:rPr lang="en-US" sz="600" dirty="0" err="1" smtClean="0">
                <a:latin typeface="Arial" charset="0"/>
                <a:ea typeface="Arial" charset="0"/>
                <a:cs typeface="Arial" charset="0"/>
                <a:sym typeface="Courier New"/>
              </a:rPr>
              <a:t>model_name</a:t>
            </a:r>
            <a:r>
              <a:rPr lang="en-US" sz="600" dirty="0">
                <a:latin typeface="Arial" charset="0"/>
                <a:ea typeface="Arial" charset="0"/>
                <a:cs typeface="Arial" charset="0"/>
                <a:sym typeface="Courier New"/>
              </a:rPr>
              <a:t>, COUNT</a:t>
            </a:r>
            <a:r>
              <a:rPr lang="en-US" sz="600" dirty="0" smtClean="0">
                <a:latin typeface="Arial" charset="0"/>
                <a:ea typeface="Arial" charset="0"/>
                <a:cs typeface="Arial" charset="0"/>
                <a:sym typeface="Courier New"/>
              </a:rPr>
              <a:t>(*)</a:t>
            </a:r>
          </a:p>
          <a:p>
            <a:r>
              <a:rPr lang="en-US" sz="600" dirty="0" smtClean="0">
                <a:latin typeface="Arial" charset="0"/>
                <a:ea typeface="Arial" charset="0"/>
                <a:cs typeface="Arial" charset="0"/>
                <a:sym typeface="Courier New"/>
              </a:rPr>
              <a:t>FROM purchase</a:t>
            </a:r>
          </a:p>
          <a:p>
            <a:r>
              <a:rPr lang="en-US" sz="600" dirty="0" smtClean="0">
                <a:latin typeface="Arial" charset="0"/>
                <a:ea typeface="Arial" charset="0"/>
                <a:cs typeface="Arial" charset="0"/>
                <a:sym typeface="Courier New"/>
              </a:rPr>
              <a:t>GROUP </a:t>
            </a:r>
            <a:r>
              <a:rPr lang="en-US" sz="600" dirty="0">
                <a:latin typeface="Arial" charset="0"/>
                <a:ea typeface="Arial" charset="0"/>
                <a:cs typeface="Arial" charset="0"/>
                <a:sym typeface="Courier New"/>
              </a:rPr>
              <a:t>BY </a:t>
            </a:r>
            <a:r>
              <a:rPr lang="en-US" sz="600" dirty="0" err="1" smtClean="0">
                <a:latin typeface="Arial" charset="0"/>
                <a:ea typeface="Arial" charset="0"/>
                <a:cs typeface="Arial" charset="0"/>
                <a:sym typeface="Courier New"/>
              </a:rPr>
              <a:t>model_name</a:t>
            </a:r>
            <a:endParaRPr lang="en-US" sz="600" dirty="0" smtClean="0">
              <a:latin typeface="Arial" charset="0"/>
              <a:ea typeface="Arial" charset="0"/>
              <a:cs typeface="Arial" charset="0"/>
              <a:sym typeface="Courier New"/>
            </a:endParaRPr>
          </a:p>
          <a:p>
            <a:r>
              <a:rPr lang="en-US" sz="600" dirty="0" smtClean="0">
                <a:latin typeface="Arial" charset="0"/>
                <a:ea typeface="Arial" charset="0"/>
                <a:cs typeface="Arial" charset="0"/>
                <a:sym typeface="Courier New"/>
              </a:rPr>
              <a:t>ORDER </a:t>
            </a:r>
            <a:r>
              <a:rPr lang="en-US" sz="600" dirty="0">
                <a:latin typeface="Arial" charset="0"/>
                <a:ea typeface="Arial" charset="0"/>
                <a:cs typeface="Arial" charset="0"/>
                <a:sym typeface="Courier New"/>
              </a:rPr>
              <a:t>BY style;</a:t>
            </a:r>
            <a:endParaRPr sz="600" b="0" i="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ourier New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85909"/>
              </p:ext>
            </p:extLst>
          </p:nvPr>
        </p:nvGraphicFramePr>
        <p:xfrm>
          <a:off x="5179100" y="1907912"/>
          <a:ext cx="3870901" cy="1493520"/>
        </p:xfrm>
        <a:graphic>
          <a:graphicData uri="http://schemas.openxmlformats.org/drawingml/2006/table">
            <a:tbl>
              <a:tblPr/>
              <a:tblGrid>
                <a:gridCol w="1412162"/>
                <a:gridCol w="1390657"/>
                <a:gridCol w="106808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800">
                          <a:solidFill>
                            <a:srgbClr val="525252"/>
                          </a:solidFill>
                          <a:effectLst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 dirty="0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41550"/>
              </p:ext>
            </p:extLst>
          </p:nvPr>
        </p:nvGraphicFramePr>
        <p:xfrm>
          <a:off x="5179100" y="3472532"/>
          <a:ext cx="3870901" cy="1493520"/>
        </p:xfrm>
        <a:graphic>
          <a:graphicData uri="http://schemas.openxmlformats.org/drawingml/2006/table">
            <a:tbl>
              <a:tblPr/>
              <a:tblGrid>
                <a:gridCol w="1412162"/>
                <a:gridCol w="1390657"/>
                <a:gridCol w="106808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Brady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>
                          <a:solidFill>
                            <a:srgbClr val="525252"/>
                          </a:solidFill>
                          <a:effectLst/>
                        </a:rPr>
                        <a:t>107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Monocle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800" dirty="0">
                          <a:solidFill>
                            <a:srgbClr val="525252"/>
                          </a:solidFill>
                          <a:effectLst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86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Olive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78483"/>
              </p:ext>
            </p:extLst>
          </p:nvPr>
        </p:nvGraphicFramePr>
        <p:xfrm>
          <a:off x="389400" y="1056714"/>
          <a:ext cx="1780059" cy="1973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443641"/>
              </p:ext>
            </p:extLst>
          </p:nvPr>
        </p:nvGraphicFramePr>
        <p:xfrm>
          <a:off x="2247159" y="1056714"/>
          <a:ext cx="1783080" cy="1975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Shape 324"/>
          <p:cNvSpPr txBox="1"/>
          <p:nvPr/>
        </p:nvSpPr>
        <p:spPr>
          <a:xfrm>
            <a:off x="258200" y="3060880"/>
            <a:ext cx="4793860" cy="13348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Observations:</a:t>
            </a:r>
          </a:p>
          <a:p>
            <a:pPr marL="171450" lvl="2" indent="-171450">
              <a:buFont typeface="Arial" charset="0"/>
              <a:buChar char="•"/>
            </a:pPr>
            <a:r>
              <a:rPr lang="en-US" sz="1200" dirty="0" smtClean="0"/>
              <a:t>Eugene Narrow is the top seller gathering 46% of women’s sales and 24% of overall sales</a:t>
            </a:r>
          </a:p>
          <a:p>
            <a:pPr marL="171450" lvl="2" indent="-171450">
              <a:buFont typeface="Arial" charset="0"/>
              <a:buChar char="•"/>
            </a:pPr>
            <a:r>
              <a:rPr lang="en-US" sz="1200" dirty="0"/>
              <a:t>M</a:t>
            </a:r>
            <a:r>
              <a:rPr lang="en-US" sz="1200" dirty="0" smtClean="0"/>
              <a:t>ore than 80% sales are from </a:t>
            </a:r>
            <a:r>
              <a:rPr lang="en-US" sz="1200" dirty="0"/>
              <a:t>2 styles for </a:t>
            </a:r>
            <a:r>
              <a:rPr lang="en-US" sz="1200" dirty="0" smtClean="0"/>
              <a:t>both </a:t>
            </a:r>
            <a:r>
              <a:rPr lang="en-US" sz="1200" dirty="0"/>
              <a:t>men’s and women’s </a:t>
            </a:r>
            <a:r>
              <a:rPr lang="en-US" sz="1200" dirty="0" smtClean="0"/>
              <a:t>styles</a:t>
            </a:r>
          </a:p>
        </p:txBody>
      </p:sp>
    </p:spTree>
    <p:extLst>
      <p:ext uri="{BB962C8B-B14F-4D97-AF65-F5344CB8AC3E}">
        <p14:creationId xmlns:p14="http://schemas.microsoft.com/office/powerpoint/2010/main" val="15880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>
              <a:lnSpc>
                <a:spcPct val="115000"/>
              </a:lnSpc>
              <a:buClr>
                <a:srgbClr val="222222"/>
              </a:buClr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2400" b="1" i="0" u="none" strike="noStrike" cap="none" dirty="0" err="1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Parker Marketing Funnel Conversion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Shape 324"/>
          <p:cNvSpPr txBox="1"/>
          <p:nvPr/>
        </p:nvSpPr>
        <p:spPr>
          <a:xfrm>
            <a:off x="241925" y="4083153"/>
            <a:ext cx="6368592" cy="89161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Observations:</a:t>
            </a:r>
          </a:p>
          <a:p>
            <a:pPr marL="171450" lvl="2" indent="-171450">
              <a:buFont typeface="Arial" charset="0"/>
              <a:buChar char="•"/>
            </a:pPr>
            <a:r>
              <a:rPr lang="en-US" sz="1200" dirty="0" smtClean="0"/>
              <a:t>The conversion rates from quiz to try on and try on to purchase are very strong</a:t>
            </a:r>
          </a:p>
          <a:p>
            <a:pPr marL="171450" lvl="2" indent="-171450">
              <a:buFont typeface="Arial" charset="0"/>
              <a:buChar char="•"/>
            </a:pPr>
            <a:r>
              <a:rPr lang="en-US" sz="1200" dirty="0" err="1" smtClean="0"/>
              <a:t>Warby</a:t>
            </a:r>
            <a:r>
              <a:rPr lang="en-US" sz="1200" dirty="0" smtClean="0"/>
              <a:t> Parker should increase their marketing budget in digital marketing to attract more people to take the quiz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6674114"/>
              </p:ext>
            </p:extLst>
          </p:nvPr>
        </p:nvGraphicFramePr>
        <p:xfrm>
          <a:off x="437350" y="1316370"/>
          <a:ext cx="3655679" cy="203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86529" y="2038561"/>
            <a:ext cx="1394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75% converted from the quiz to try on</a:t>
            </a:r>
            <a:endParaRPr lang="en-US" sz="11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41179" y="2760798"/>
            <a:ext cx="13943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66% converted from try on to purchase</a:t>
            </a:r>
            <a:endParaRPr lang="en-US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36259" y="1267672"/>
            <a:ext cx="238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Please n</a:t>
            </a:r>
            <a:r>
              <a:rPr lang="en-US" sz="800" i="1" dirty="0" smtClean="0"/>
              <a:t>ote</a:t>
            </a:r>
            <a:r>
              <a:rPr lang="en-US" sz="800" i="1" dirty="0" smtClean="0"/>
              <a:t>: I </a:t>
            </a:r>
            <a:r>
              <a:rPr lang="en-US" sz="800" i="1" dirty="0" smtClean="0"/>
              <a:t>could not figure out how to code this to remove number of pairs and to calculate conversion for Quiz to Try On </a:t>
            </a:r>
            <a:endParaRPr lang="en-US" sz="700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49464"/>
              </p:ext>
            </p:extLst>
          </p:nvPr>
        </p:nvGraphicFramePr>
        <p:xfrm>
          <a:off x="241925" y="3495037"/>
          <a:ext cx="6368593" cy="426720"/>
        </p:xfrm>
        <a:graphic>
          <a:graphicData uri="http://schemas.openxmlformats.org/drawingml/2006/table">
            <a:tbl>
              <a:tblPr/>
              <a:tblGrid>
                <a:gridCol w="1125374"/>
                <a:gridCol w="805666"/>
                <a:gridCol w="1688061"/>
                <a:gridCol w="1419505"/>
                <a:gridCol w="132998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Quiz Takers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People_Received_Try_On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Customers_Purchase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try_on_to_purchase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effectLst/>
                        </a:rPr>
                        <a:t>Null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800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800" dirty="0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800" dirty="0">
                          <a:solidFill>
                            <a:srgbClr val="525252"/>
                          </a:solidFill>
                          <a:effectLst/>
                        </a:rPr>
                        <a:t>0.66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17" name="Shape 323"/>
          <p:cNvSpPr txBox="1"/>
          <p:nvPr/>
        </p:nvSpPr>
        <p:spPr>
          <a:xfrm>
            <a:off x="6738256" y="1766100"/>
            <a:ext cx="2094043" cy="33239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/>
              <a:t>WITH funnel AS  (  SELECT DISTINCT </a:t>
            </a:r>
            <a:r>
              <a:rPr lang="en-US" sz="900" dirty="0" err="1"/>
              <a:t>q.user_id</a:t>
            </a:r>
            <a:r>
              <a:rPr lang="en-US" sz="900" dirty="0"/>
              <a:t>, </a:t>
            </a:r>
            <a:r>
              <a:rPr lang="en-US" sz="900" dirty="0" err="1"/>
              <a:t>h.user_id</a:t>
            </a:r>
            <a:r>
              <a:rPr lang="en-US" sz="900" dirty="0"/>
              <a:t> IS NOT NULL AS 'is_home_try_on',</a:t>
            </a:r>
            <a:r>
              <a:rPr lang="en-US" sz="900" dirty="0" err="1"/>
              <a:t>h.number_of_pairs</a:t>
            </a:r>
            <a:r>
              <a:rPr lang="en-US" sz="900" dirty="0"/>
              <a:t>, </a:t>
            </a:r>
            <a:r>
              <a:rPr lang="en-US" sz="900" dirty="0" err="1"/>
              <a:t>p.user_id</a:t>
            </a:r>
            <a:r>
              <a:rPr lang="en-US" sz="900" dirty="0"/>
              <a:t> IS NOT NULL AS  '</a:t>
            </a:r>
            <a:r>
              <a:rPr lang="en-US" sz="900" dirty="0" err="1"/>
              <a:t>is_purchase'FROM</a:t>
            </a:r>
            <a:r>
              <a:rPr lang="en-US" sz="900" dirty="0"/>
              <a:t> quiz </a:t>
            </a:r>
            <a:r>
              <a:rPr lang="en-US" sz="900" dirty="0" err="1"/>
              <a:t>qLEFT</a:t>
            </a:r>
            <a:r>
              <a:rPr lang="en-US" sz="900" dirty="0"/>
              <a:t> JOIN </a:t>
            </a:r>
            <a:r>
              <a:rPr lang="en-US" sz="900" dirty="0" err="1"/>
              <a:t>home_try_on</a:t>
            </a:r>
            <a:r>
              <a:rPr lang="en-US" sz="900" dirty="0"/>
              <a:t> h   ON </a:t>
            </a:r>
            <a:r>
              <a:rPr lang="en-US" sz="900" dirty="0" err="1"/>
              <a:t>q.user_id</a:t>
            </a:r>
            <a:r>
              <a:rPr lang="en-US" sz="900" dirty="0"/>
              <a:t> = </a:t>
            </a:r>
            <a:r>
              <a:rPr lang="en-US" sz="900" dirty="0" err="1"/>
              <a:t>h.user_idLEFT</a:t>
            </a:r>
            <a:r>
              <a:rPr lang="en-US" sz="900" dirty="0"/>
              <a:t> JOIN purchase </a:t>
            </a:r>
            <a:r>
              <a:rPr lang="en-US" sz="900" dirty="0" err="1"/>
              <a:t>pON</a:t>
            </a:r>
            <a:r>
              <a:rPr lang="en-US" sz="900" dirty="0"/>
              <a:t> </a:t>
            </a:r>
            <a:r>
              <a:rPr lang="en-US" sz="900" dirty="0" err="1"/>
              <a:t>p.user_id</a:t>
            </a:r>
            <a:r>
              <a:rPr lang="en-US" sz="900" dirty="0"/>
              <a:t> = </a:t>
            </a:r>
            <a:r>
              <a:rPr lang="en-US" sz="900" dirty="0" err="1"/>
              <a:t>q.user_id</a:t>
            </a:r>
            <a:r>
              <a:rPr lang="en-US" sz="900" dirty="0"/>
              <a:t> )SELECT </a:t>
            </a:r>
            <a:r>
              <a:rPr lang="en-US" sz="900" dirty="0" err="1"/>
              <a:t>number_of_pairs,COUNT</a:t>
            </a:r>
            <a:r>
              <a:rPr lang="en-US" sz="900" dirty="0"/>
              <a:t>(*) AS 'Quiz Takers',    SUM(</a:t>
            </a:r>
            <a:r>
              <a:rPr lang="en-US" sz="900" dirty="0" err="1"/>
              <a:t>is_home_try_on</a:t>
            </a:r>
            <a:r>
              <a:rPr lang="en-US" sz="900" dirty="0"/>
              <a:t>) AS '</a:t>
            </a:r>
            <a:r>
              <a:rPr lang="en-US" sz="900" dirty="0" err="1"/>
              <a:t>People_Received_Try_On</a:t>
            </a:r>
            <a:r>
              <a:rPr lang="en-US" sz="900" dirty="0"/>
              <a:t>',   SUM(</a:t>
            </a:r>
            <a:r>
              <a:rPr lang="en-US" sz="900" dirty="0" err="1"/>
              <a:t>is_purchase</a:t>
            </a:r>
            <a:r>
              <a:rPr lang="en-US" sz="900" dirty="0"/>
              <a:t>) AS '</a:t>
            </a:r>
            <a:r>
              <a:rPr lang="en-US" sz="900" dirty="0" err="1"/>
              <a:t>Customers_Purchase</a:t>
            </a:r>
            <a:r>
              <a:rPr lang="en-US" sz="900" dirty="0"/>
              <a:t>',  1.0 * SUM(</a:t>
            </a:r>
            <a:r>
              <a:rPr lang="en-US" sz="900" dirty="0" err="1"/>
              <a:t>is_purchase</a:t>
            </a:r>
            <a:r>
              <a:rPr lang="en-US" sz="900" dirty="0"/>
              <a:t>) /  SUM(</a:t>
            </a:r>
            <a:r>
              <a:rPr lang="en-US" sz="900" dirty="0" err="1"/>
              <a:t>is_home_try_on</a:t>
            </a:r>
            <a:r>
              <a:rPr lang="en-US" sz="900" dirty="0"/>
              <a:t>) AS '</a:t>
            </a:r>
            <a:r>
              <a:rPr lang="en-US" sz="900" dirty="0" err="1"/>
              <a:t>try_on_to_purchase</a:t>
            </a:r>
            <a:r>
              <a:rPr lang="en-US" sz="900" dirty="0"/>
              <a:t>' FROM funnel;</a:t>
            </a:r>
          </a:p>
          <a:p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51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880</Words>
  <Application>Microsoft Macintosh PowerPoint</Application>
  <PresentationFormat>On-screen Show (16:9)</PresentationFormat>
  <Paragraphs>240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Courier New</vt:lpstr>
      <vt:lpstr>Dosis</vt:lpstr>
      <vt:lpstr>Monaco</vt:lpstr>
      <vt:lpstr>Roboto</vt:lpstr>
      <vt:lpstr>Roboto Black</vt:lpstr>
      <vt:lpstr>Roboto Thin</vt:lpstr>
      <vt:lpstr>Arial</vt:lpstr>
      <vt:lpstr>Simple Light</vt:lpstr>
      <vt:lpstr>Simple Light</vt:lpstr>
      <vt:lpstr>PowerPoint Presentation</vt:lpstr>
      <vt:lpstr>Table of Contents</vt:lpstr>
      <vt:lpstr>1.1 Getting Familiar With Warby Parker </vt:lpstr>
      <vt:lpstr>1.2 Warby Parker Marketing Funnel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Evan Blittner</cp:lastModifiedBy>
  <cp:revision>85</cp:revision>
  <dcterms:modified xsi:type="dcterms:W3CDTF">2019-04-23T15:08:17Z</dcterms:modified>
</cp:coreProperties>
</file>